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3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83" r:id="rId13"/>
    <p:sldId id="357" r:id="rId14"/>
    <p:sldId id="321" r:id="rId15"/>
    <p:sldId id="358" r:id="rId16"/>
    <p:sldId id="322" r:id="rId17"/>
    <p:sldId id="304" r:id="rId18"/>
    <p:sldId id="362" r:id="rId19"/>
    <p:sldId id="311" r:id="rId20"/>
    <p:sldId id="312" r:id="rId21"/>
    <p:sldId id="315" r:id="rId22"/>
    <p:sldId id="328" r:id="rId23"/>
    <p:sldId id="276" r:id="rId24"/>
    <p:sldId id="277" r:id="rId25"/>
    <p:sldId id="278" r:id="rId26"/>
    <p:sldId id="279" r:id="rId27"/>
    <p:sldId id="302" r:id="rId28"/>
    <p:sldId id="269" r:id="rId29"/>
    <p:sldId id="270" r:id="rId30"/>
    <p:sldId id="271" r:id="rId31"/>
    <p:sldId id="272" r:id="rId32"/>
    <p:sldId id="273" r:id="rId33"/>
    <p:sldId id="274" r:id="rId34"/>
    <p:sldId id="301" r:id="rId35"/>
    <p:sldId id="359" r:id="rId36"/>
    <p:sldId id="360" r:id="rId37"/>
    <p:sldId id="361" r:id="rId3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6242" autoAdjust="0"/>
  </p:normalViewPr>
  <p:slideViewPr>
    <p:cSldViewPr>
      <p:cViewPr varScale="1">
        <p:scale>
          <a:sx n="103" d="100"/>
          <a:sy n="103" d="100"/>
        </p:scale>
        <p:origin x="177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me Pavlich-Mariscal" userId="7426784309601acb" providerId="LiveId" clId="{E24B6E30-EE06-4645-88B9-25CD61AFBB3D}"/>
    <pc:docChg chg="delSld modSld">
      <pc:chgData name="Jaime Pavlich-Mariscal" userId="7426784309601acb" providerId="LiveId" clId="{E24B6E30-EE06-4645-88B9-25CD61AFBB3D}" dt="2021-07-09T20:48:39.057" v="38" actId="47"/>
      <pc:docMkLst>
        <pc:docMk/>
      </pc:docMkLst>
      <pc:sldChg chg="del">
        <pc:chgData name="Jaime Pavlich-Mariscal" userId="7426784309601acb" providerId="LiveId" clId="{E24B6E30-EE06-4645-88B9-25CD61AFBB3D}" dt="2021-07-09T20:48:39.057" v="38" actId="47"/>
        <pc:sldMkLst>
          <pc:docMk/>
          <pc:sldMk cId="2313935208" sldId="280"/>
        </pc:sldMkLst>
      </pc:sldChg>
      <pc:sldChg chg="modSp mod">
        <pc:chgData name="Jaime Pavlich-Mariscal" userId="7426784309601acb" providerId="LiveId" clId="{E24B6E30-EE06-4645-88B9-25CD61AFBB3D}" dt="2021-07-09T20:48:34.368" v="37" actId="20577"/>
        <pc:sldMkLst>
          <pc:docMk/>
          <pc:sldMk cId="570458474" sldId="302"/>
        </pc:sldMkLst>
        <pc:spChg chg="mod">
          <ac:chgData name="Jaime Pavlich-Mariscal" userId="7426784309601acb" providerId="LiveId" clId="{E24B6E30-EE06-4645-88B9-25CD61AFBB3D}" dt="2021-07-09T20:48:34.368" v="37" actId="20577"/>
          <ac:spMkLst>
            <pc:docMk/>
            <pc:sldMk cId="570458474" sldId="302"/>
            <ac:spMk id="2" creationId="{F35CF477-5CA1-4EE4-8534-059AFEB909A9}"/>
          </ac:spMkLst>
        </pc:spChg>
        <pc:spChg chg="mod">
          <ac:chgData name="Jaime Pavlich-Mariscal" userId="7426784309601acb" providerId="LiveId" clId="{E24B6E30-EE06-4645-88B9-25CD61AFBB3D}" dt="2021-07-09T20:47:55.896" v="30" actId="20577"/>
          <ac:spMkLst>
            <pc:docMk/>
            <pc:sldMk cId="570458474" sldId="302"/>
            <ac:spMk id="3" creationId="{B735FAC1-E381-44D7-B640-8644D12B9C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1F385-350D-9240-B92F-28373B5482A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C2EBA-9EFB-C642-9854-7F39B00F1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1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 idea es mostrar imágenes de computadores antiguos</a:t>
            </a:r>
            <a:r>
              <a:rPr lang="x-none" baseline="0" dirty="0"/>
              <a:t> para indicar que en el pasado la programación era bastante más complicada que actualmente, porque habían muchas menos capas de abstracción sobre la máquina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08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Esta basado en</a:t>
            </a:r>
            <a:r>
              <a:rPr lang="es-CO" baseline="0" dirty="0"/>
              <a:t> la recursividad de las funciones, toma inspiración de del calculo lambda.</a:t>
            </a:r>
          </a:p>
          <a:p>
            <a:endParaRPr lang="es-CO" baseline="0" dirty="0"/>
          </a:p>
          <a:p>
            <a:r>
              <a:rPr lang="es-CO" baseline="0" dirty="0"/>
              <a:t>Un programa es visto como como una función de entra a salidas</a:t>
            </a:r>
          </a:p>
          <a:p>
            <a:r>
              <a:rPr lang="es-CO" baseline="0" dirty="0"/>
              <a:t>Evita estados y datos mutables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37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08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Jaime</a:t>
            </a:r>
            <a:r>
              <a:rPr lang="es-CO" baseline="0" dirty="0"/>
              <a:t> en el museo de los computadores, lo que sostiene es un disco duro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 lenguaje de máquina es una secuencia de bits que</a:t>
            </a:r>
            <a:r>
              <a:rPr lang="es-CO" baseline="0" dirty="0"/>
              <a:t> controlan directamente el procesador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1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facilitar la programación se crea el</a:t>
            </a:r>
            <a:r>
              <a:rPr lang="es-CO" baseline="0" dirty="0"/>
              <a:t> lenguaje ensamblador, el cual tiene ciertas abreviaciones fáciles de recordar. Sin embargo la programación sigue siendo orientada a la máquina, ya que cada programa tenia que ser re-escrito para cada máquina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9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lenguajes</a:t>
            </a:r>
            <a:r>
              <a:rPr lang="en-US" dirty="0"/>
              <a:t> de alto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surgieron</a:t>
            </a:r>
            <a:r>
              <a:rPr lang="en-US" baseline="0" dirty="0"/>
              <a:t>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proveer</a:t>
            </a:r>
            <a:r>
              <a:rPr lang="en-US" baseline="0" dirty="0"/>
              <a:t> un </a:t>
            </a:r>
            <a:r>
              <a:rPr lang="en-US" baseline="0" dirty="0" err="1"/>
              <a:t>nivel</a:t>
            </a:r>
            <a:r>
              <a:rPr lang="en-US" baseline="0" dirty="0"/>
              <a:t> mayor de </a:t>
            </a:r>
            <a:r>
              <a:rPr lang="en-US" baseline="0" dirty="0" err="1"/>
              <a:t>abstracción</a:t>
            </a:r>
            <a:r>
              <a:rPr lang="en-US" baseline="0" dirty="0"/>
              <a:t> </a:t>
            </a:r>
            <a:r>
              <a:rPr lang="en-US" baseline="0" dirty="0" err="1"/>
              <a:t>sobre</a:t>
            </a:r>
            <a:r>
              <a:rPr lang="en-US" baseline="0" dirty="0"/>
              <a:t> el </a:t>
            </a:r>
            <a:r>
              <a:rPr lang="en-US" baseline="0" dirty="0" err="1"/>
              <a:t>lenguaje</a:t>
            </a:r>
            <a:r>
              <a:rPr lang="en-US" baseline="0" dirty="0"/>
              <a:t> de </a:t>
            </a:r>
            <a:r>
              <a:rPr lang="en-US" baseline="0" dirty="0" err="1"/>
              <a:t>máquina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Aunque uno puede creer</a:t>
            </a:r>
            <a:r>
              <a:rPr lang="es-CO" baseline="0" dirty="0"/>
              <a:t> que escribir en lenguaje de máquina puede hacer los programas más efectivos, la teoría de compiladores ha llegado a un nivel tal que puede hacer un mejor código en </a:t>
            </a:r>
            <a:r>
              <a:rPr lang="es-CO" baseline="0" dirty="0" err="1"/>
              <a:t>assembler</a:t>
            </a:r>
            <a:r>
              <a:rPr lang="es-CO" baseline="0" dirty="0"/>
              <a:t> que la mayoría de las personas.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3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Conocer</a:t>
            </a:r>
            <a:r>
              <a:rPr lang="en-US" dirty="0"/>
              <a:t> los </a:t>
            </a:r>
            <a:r>
              <a:rPr lang="en-US" dirty="0" err="1"/>
              <a:t>fundamentos</a:t>
            </a:r>
            <a:r>
              <a:rPr lang="en-US" baseline="0" dirty="0"/>
              <a:t> </a:t>
            </a:r>
            <a:r>
              <a:rPr lang="en-US" baseline="0" dirty="0" err="1"/>
              <a:t>permite</a:t>
            </a:r>
            <a:r>
              <a:rPr lang="en-US" baseline="0" dirty="0"/>
              <a:t> </a:t>
            </a:r>
            <a:r>
              <a:rPr lang="en-US" baseline="0" dirty="0" err="1"/>
              <a:t>entender</a:t>
            </a:r>
            <a:r>
              <a:rPr lang="en-US" baseline="0" dirty="0"/>
              <a:t> </a:t>
            </a:r>
            <a:r>
              <a:rPr lang="en-US" baseline="0" dirty="0" err="1"/>
              <a:t>cómo</a:t>
            </a:r>
            <a:r>
              <a:rPr lang="en-US" baseline="0" dirty="0"/>
              <a:t> </a:t>
            </a:r>
            <a:r>
              <a:rPr lang="en-US" baseline="0" dirty="0" err="1"/>
              <a:t>funcionan</a:t>
            </a:r>
            <a:r>
              <a:rPr lang="en-US" baseline="0" dirty="0"/>
              <a:t> los </a:t>
            </a:r>
            <a:r>
              <a:rPr lang="en-US" baseline="0" dirty="0" err="1"/>
              <a:t>lenguajes</a:t>
            </a:r>
            <a:r>
              <a:rPr lang="en-US" baseline="0" dirty="0"/>
              <a:t> </a:t>
            </a:r>
            <a:r>
              <a:rPr lang="en-US" baseline="0" dirty="0" err="1"/>
              <a:t>internamente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idea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hablar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superficial de los </a:t>
            </a:r>
            <a:r>
              <a:rPr lang="en-US" dirty="0" err="1"/>
              <a:t>paradigmas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85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Este se enfoca en como el computador</a:t>
            </a:r>
            <a:r>
              <a:rPr lang="es-CO" baseline="0" dirty="0"/>
              <a:t> hace las cosas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C2EBA-9EFB-C642-9854-7F39B00F1C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09/07/2021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FortranCardPROJ039.agr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b="1" dirty="0"/>
              <a:t>Teoría de la Computación: </a:t>
            </a:r>
            <a:r>
              <a:rPr lang="es-ES_tradnl" dirty="0"/>
              <a:t>Conceptos Básicos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Jaime A. Pavlich-Mariscal</a:t>
            </a:r>
          </a:p>
        </p:txBody>
      </p:sp>
    </p:spTree>
    <p:extLst>
      <p:ext uri="{BB962C8B-B14F-4D97-AF65-F5344CB8AC3E}">
        <p14:creationId xmlns:p14="http://schemas.microsoft.com/office/powerpoint/2010/main" val="1030138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Nube"/>
          <p:cNvSpPr/>
          <p:nvPr/>
        </p:nvSpPr>
        <p:spPr>
          <a:xfrm>
            <a:off x="1" y="3611924"/>
            <a:ext cx="9143998" cy="3246075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7 Imagen" descr="P10408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1469393" y="4187609"/>
            <a:ext cx="1497018" cy="1996024"/>
          </a:xfrm>
          <a:prstGeom prst="rect">
            <a:avLst/>
          </a:prstGeom>
        </p:spPr>
      </p:pic>
      <p:grpSp>
        <p:nvGrpSpPr>
          <p:cNvPr id="12" name="11 Grupo"/>
          <p:cNvGrpSpPr/>
          <p:nvPr/>
        </p:nvGrpSpPr>
        <p:grpSpPr>
          <a:xfrm>
            <a:off x="3640834" y="4437112"/>
            <a:ext cx="4032448" cy="1214404"/>
            <a:chOff x="3925370" y="4649933"/>
            <a:chExt cx="4761431" cy="1630680"/>
          </a:xfrm>
        </p:grpSpPr>
        <p:sp>
          <p:nvSpPr>
            <p:cNvPr id="5" name="4 Llamada rectangular"/>
            <p:cNvSpPr/>
            <p:nvPr/>
          </p:nvSpPr>
          <p:spPr>
            <a:xfrm>
              <a:off x="3925370" y="4649933"/>
              <a:ext cx="4761431" cy="1630680"/>
            </a:xfrm>
            <a:prstGeom prst="wedgeRectCallout">
              <a:avLst>
                <a:gd name="adj1" fmla="val -75315"/>
                <a:gd name="adj2" fmla="val 2024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800" dirty="0" err="1"/>
                <a:t>Lenguaje</a:t>
              </a:r>
              <a:r>
                <a:rPr lang="en-US" sz="2800" dirty="0"/>
                <a:t> de </a:t>
              </a:r>
            </a:p>
            <a:p>
              <a:r>
                <a:rPr lang="en-US" sz="2800" dirty="0" err="1"/>
                <a:t>Máquina</a:t>
              </a:r>
              <a:endParaRPr lang="es-US" sz="2800" dirty="0"/>
            </a:p>
          </p:txBody>
        </p:sp>
        <p:pic>
          <p:nvPicPr>
            <p:cNvPr id="1027" name="Picture 3" descr="C:\Users\Entropy2\AppData\Local\Microsoft\Windows\Temporary Internet Files\Content.IE5\8JQCR7U2\MP900390095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4897" y="4741373"/>
              <a:ext cx="2029626" cy="1447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8600" y="188640"/>
            <a:ext cx="3983359" cy="2677656"/>
          </a:xfrm>
          <a:prstGeom prst="rect">
            <a:avLst/>
          </a:prstGeom>
          <a:solidFill>
            <a:schemeClr val="bg1"/>
          </a:solidFill>
          <a:ln w="222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public class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CourseSection</a:t>
            </a: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 public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CourseDescription</a:t>
            </a: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getDescription</a:t>
            </a: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sz="1200" b="1" i="1" dirty="0">
              <a:solidFill>
                <a:schemeClr val="accent2"/>
              </a:solidFill>
              <a:effectLst/>
              <a:latin typeface="Consolas" pitchFamily="49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b="1" i="1" dirty="0">
                <a:solidFill>
                  <a:schemeClr val="accent2"/>
                </a:solidFill>
                <a:effectLst/>
                <a:latin typeface="Consolas" pitchFamily="49" charset="0"/>
              </a:rPr>
              <a:t>	...</a:t>
            </a:r>
            <a:r>
              <a:rPr lang="en-US" sz="1200" b="1" i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 }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 public Integer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getTerm</a:t>
            </a: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effectLst/>
                <a:latin typeface="Consolas" pitchFamily="49" charset="0"/>
              </a:rPr>
              <a:t>  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b="1" i="1" dirty="0">
                <a:solidFill>
                  <a:srgbClr val="000000"/>
                </a:solidFill>
                <a:effectLst/>
                <a:latin typeface="Consolas" pitchFamily="49" charset="0"/>
              </a:rPr>
              <a:t>    	</a:t>
            </a:r>
            <a:r>
              <a:rPr lang="en-US" sz="1200" b="1" i="1" dirty="0">
                <a:solidFill>
                  <a:schemeClr val="accent2"/>
                </a:solidFill>
                <a:effectLst/>
                <a:latin typeface="Consolas" pitchFamily="49" charset="0"/>
              </a:rPr>
              <a:t>...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 }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effectLst/>
                <a:latin typeface="Consolas" pitchFamily="49" charset="0"/>
              </a:rPr>
              <a:t>}</a:t>
            </a:r>
          </a:p>
        </p:txBody>
      </p:sp>
      <p:sp>
        <p:nvSpPr>
          <p:cNvPr id="11" name="10 Llamada rectangular"/>
          <p:cNvSpPr/>
          <p:nvPr/>
        </p:nvSpPr>
        <p:spPr>
          <a:xfrm>
            <a:off x="4724400" y="327660"/>
            <a:ext cx="3657600" cy="1630680"/>
          </a:xfrm>
          <a:prstGeom prst="wedgeRectCallout">
            <a:avLst>
              <a:gd name="adj1" fmla="val -79326"/>
              <a:gd name="adj2" fmla="val 2915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Lenguajes</a:t>
            </a:r>
            <a:r>
              <a:rPr lang="en-US" sz="2800" dirty="0"/>
              <a:t> de alto </a:t>
            </a:r>
            <a:r>
              <a:rPr lang="en-US" sz="2800" dirty="0" err="1"/>
              <a:t>nivel</a:t>
            </a:r>
            <a:endParaRPr lang="es-US" sz="2800" dirty="0"/>
          </a:p>
        </p:txBody>
      </p:sp>
      <p:sp>
        <p:nvSpPr>
          <p:cNvPr id="3" name="2 CuadroTexto"/>
          <p:cNvSpPr txBox="1"/>
          <p:nvPr/>
        </p:nvSpPr>
        <p:spPr>
          <a:xfrm>
            <a:off x="2887948" y="2780928"/>
            <a:ext cx="3368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 err="1"/>
              <a:t>Abstraccción</a:t>
            </a:r>
            <a:endParaRPr lang="es-ES_tradnl" sz="4800" dirty="0"/>
          </a:p>
        </p:txBody>
      </p:sp>
    </p:spTree>
    <p:extLst>
      <p:ext uri="{BB962C8B-B14F-4D97-AF65-F5344CB8AC3E}">
        <p14:creationId xmlns:p14="http://schemas.microsoft.com/office/powerpoint/2010/main" val="28439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US" noProof="0" dirty="0"/>
              <a:t>Lenguajes de Alto Nivel - Características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s-US" noProof="0" dirty="0"/>
              <a:t>Abstraen los detalles del lenguaje de máquina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s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es necesario modificar el código de máquina generado por el compilador</a:t>
            </a:r>
            <a:endParaRPr lang="es-US" noProof="0" dirty="0"/>
          </a:p>
          <a:p>
            <a:r>
              <a:rPr lang="es-US" noProof="0" dirty="0"/>
              <a:t>Ahorra escritura de código</a:t>
            </a:r>
          </a:p>
          <a:p>
            <a:pPr lvl="1"/>
            <a:r>
              <a:rPr lang="es-US" noProof="0" dirty="0"/>
              <a:t>Una instrucción de lenguaje de alto nivel equivale a varias de bajo nivel</a:t>
            </a:r>
          </a:p>
          <a:p>
            <a:r>
              <a:rPr lang="es-US" noProof="0" dirty="0"/>
              <a:t>Portabilidad</a:t>
            </a:r>
          </a:p>
          <a:p>
            <a:pPr lvl="1"/>
            <a:r>
              <a:rPr lang="es-US" noProof="0" dirty="0"/>
              <a:t>Hardware</a:t>
            </a:r>
          </a:p>
          <a:p>
            <a:pPr lvl="1"/>
            <a:r>
              <a:rPr lang="es-US" dirty="0"/>
              <a:t>Sistemas Operativos</a:t>
            </a:r>
            <a:endParaRPr lang="es-US" noProof="0" dirty="0"/>
          </a:p>
          <a:p>
            <a:endParaRPr lang="es-US" noProof="0" dirty="0"/>
          </a:p>
        </p:txBody>
      </p:sp>
    </p:spTree>
    <p:extLst>
      <p:ext uri="{BB962C8B-B14F-4D97-AF65-F5344CB8AC3E}">
        <p14:creationId xmlns:p14="http://schemas.microsoft.com/office/powerpoint/2010/main" val="332017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00"/>
            <a:ext cx="9144000" cy="52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Flecha arriba"/>
          <p:cNvSpPr/>
          <p:nvPr/>
        </p:nvSpPr>
        <p:spPr>
          <a:xfrm>
            <a:off x="6600365" y="1703658"/>
            <a:ext cx="432048" cy="112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508702" y="2917906"/>
            <a:ext cx="2705100" cy="1600438"/>
          </a:xfrm>
          <a:prstGeom prst="rect">
            <a:avLst/>
          </a:prstGeom>
          <a:solidFill>
            <a:schemeClr val="bg1"/>
          </a:solidFill>
          <a:ln w="222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public class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CourseSection</a:t>
            </a: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public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CourseDescription</a:t>
            </a: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getDescription</a:t>
            </a: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sz="800" b="1" i="1" dirty="0">
              <a:solidFill>
                <a:schemeClr val="accent2"/>
              </a:solidFill>
              <a:effectLst/>
              <a:latin typeface="Consolas" pitchFamily="49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i="1" dirty="0">
                <a:solidFill>
                  <a:schemeClr val="accent2"/>
                </a:solidFill>
                <a:effectLst/>
                <a:latin typeface="Consolas" pitchFamily="49" charset="0"/>
              </a:rPr>
              <a:t>	&lt;retrieve course description&gt;</a:t>
            </a:r>
            <a:r>
              <a:rPr lang="en-US" sz="800" b="1" i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 }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public Integer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getTerm</a:t>
            </a: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  <a:r>
              <a:rPr lang="en-US" sz="800" b="1" dirty="0">
                <a:solidFill>
                  <a:srgbClr val="FF0000"/>
                </a:solidFill>
                <a:effectLst/>
                <a:latin typeface="Consolas" pitchFamily="49" charset="0"/>
              </a:rPr>
              <a:t>  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i="1" dirty="0">
                <a:solidFill>
                  <a:srgbClr val="000000"/>
                </a:solidFill>
                <a:effectLst/>
                <a:latin typeface="Consolas" pitchFamily="49" charset="0"/>
              </a:rPr>
              <a:t>    	</a:t>
            </a:r>
            <a:r>
              <a:rPr lang="en-US" sz="800" b="1" i="1" dirty="0">
                <a:solidFill>
                  <a:schemeClr val="accent2"/>
                </a:solidFill>
                <a:effectLst/>
                <a:latin typeface="Consolas" pitchFamily="49" charset="0"/>
              </a:rPr>
              <a:t>&lt;retrieve term&gt;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 } ... }</a:t>
            </a:r>
          </a:p>
        </p:txBody>
      </p:sp>
      <p:sp>
        <p:nvSpPr>
          <p:cNvPr id="3" name="2 Llamada rectangular"/>
          <p:cNvSpPr/>
          <p:nvPr/>
        </p:nvSpPr>
        <p:spPr>
          <a:xfrm>
            <a:off x="4649032" y="2996952"/>
            <a:ext cx="4125126" cy="755128"/>
          </a:xfrm>
          <a:prstGeom prst="wedgeRectCallout">
            <a:avLst>
              <a:gd name="adj1" fmla="val -84556"/>
              <a:gd name="adj2" fmla="val 2407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Lenguajes</a:t>
            </a:r>
            <a:r>
              <a:rPr lang="en-US" sz="2800" dirty="0"/>
              <a:t> de Alto Nivel</a:t>
            </a:r>
            <a:endParaRPr lang="es-US" sz="2800" dirty="0"/>
          </a:p>
        </p:txBody>
      </p:sp>
      <p:sp>
        <p:nvSpPr>
          <p:cNvPr id="14" name="13 Llamada rectangular"/>
          <p:cNvSpPr/>
          <p:nvPr/>
        </p:nvSpPr>
        <p:spPr>
          <a:xfrm>
            <a:off x="4636891" y="548680"/>
            <a:ext cx="4062050" cy="714380"/>
          </a:xfrm>
          <a:prstGeom prst="wedgeRectCallout">
            <a:avLst>
              <a:gd name="adj1" fmla="val -84877"/>
              <a:gd name="adj2" fmla="val 2713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Modelos</a:t>
            </a:r>
            <a:endParaRPr lang="es-US" sz="2800" b="1" dirty="0"/>
          </a:p>
        </p:txBody>
      </p:sp>
      <p:pic>
        <p:nvPicPr>
          <p:cNvPr id="17" name="16 Imagen" descr="P10408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1007679" y="4841612"/>
            <a:ext cx="1582728" cy="2110303"/>
          </a:xfrm>
          <a:prstGeom prst="rect">
            <a:avLst/>
          </a:prstGeom>
        </p:spPr>
      </p:pic>
      <p:grpSp>
        <p:nvGrpSpPr>
          <p:cNvPr id="18" name="17 Grupo"/>
          <p:cNvGrpSpPr/>
          <p:nvPr/>
        </p:nvGrpSpPr>
        <p:grpSpPr>
          <a:xfrm>
            <a:off x="4649032" y="5250589"/>
            <a:ext cx="4191000" cy="1076230"/>
            <a:chOff x="4495800" y="4649933"/>
            <a:chExt cx="4191000" cy="1630680"/>
          </a:xfrm>
        </p:grpSpPr>
        <p:sp>
          <p:nvSpPr>
            <p:cNvPr id="19" name="18 Llamada rectangular"/>
            <p:cNvSpPr/>
            <p:nvPr/>
          </p:nvSpPr>
          <p:spPr>
            <a:xfrm>
              <a:off x="4495800" y="4649933"/>
              <a:ext cx="4191000" cy="1630680"/>
            </a:xfrm>
            <a:prstGeom prst="wedgeRectCallout">
              <a:avLst>
                <a:gd name="adj1" fmla="val -92328"/>
                <a:gd name="adj2" fmla="val 402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800" dirty="0" err="1"/>
                <a:t>Lenguaje</a:t>
              </a:r>
              <a:r>
                <a:rPr lang="en-US" sz="2800" dirty="0"/>
                <a:t> de </a:t>
              </a:r>
            </a:p>
            <a:p>
              <a:r>
                <a:rPr lang="en-US" sz="2800" dirty="0" err="1"/>
                <a:t>Máquina</a:t>
              </a:r>
              <a:endParaRPr lang="es-US" sz="2800" dirty="0"/>
            </a:p>
          </p:txBody>
        </p:sp>
        <p:pic>
          <p:nvPicPr>
            <p:cNvPr id="20" name="Picture 3" descr="C:\Users\Entropy2\AppData\Local\Microsoft\Windows\Temporary Internet Files\Content.IE5\8JQCR7U2\MP900390095[1]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4897" y="4741373"/>
              <a:ext cx="2029626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" y="280155"/>
            <a:ext cx="2478229" cy="205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179594" y="1900544"/>
            <a:ext cx="2175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b="1" dirty="0">
                <a:solidFill>
                  <a:srgbClr val="FF0000"/>
                </a:solidFill>
              </a:rPr>
              <a:t>Abstracción</a:t>
            </a:r>
            <a:endParaRPr lang="es-ES_tradnl" sz="3200" dirty="0"/>
          </a:p>
        </p:txBody>
      </p:sp>
      <p:sp>
        <p:nvSpPr>
          <p:cNvPr id="21" name="20 Rectángulo"/>
          <p:cNvSpPr/>
          <p:nvPr/>
        </p:nvSpPr>
        <p:spPr>
          <a:xfrm>
            <a:off x="4331994" y="4225957"/>
            <a:ext cx="2175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b="1" dirty="0">
                <a:solidFill>
                  <a:srgbClr val="FF0000"/>
                </a:solidFill>
              </a:rPr>
              <a:t>Abstracción</a:t>
            </a:r>
            <a:endParaRPr lang="es-ES_tradnl" sz="3200" dirty="0"/>
          </a:p>
        </p:txBody>
      </p:sp>
      <p:sp>
        <p:nvSpPr>
          <p:cNvPr id="26" name="25 Flecha arriba"/>
          <p:cNvSpPr/>
          <p:nvPr/>
        </p:nvSpPr>
        <p:spPr>
          <a:xfrm>
            <a:off x="6600365" y="3956101"/>
            <a:ext cx="432048" cy="112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14 Rectángulo"/>
          <p:cNvSpPr/>
          <p:nvPr/>
        </p:nvSpPr>
        <p:spPr>
          <a:xfrm>
            <a:off x="3848499" y="1890920"/>
            <a:ext cx="2830997" cy="72502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6" name="15 Rectángulo"/>
          <p:cNvSpPr/>
          <p:nvPr/>
        </p:nvSpPr>
        <p:spPr>
          <a:xfrm>
            <a:off x="4636891" y="534600"/>
            <a:ext cx="4062050" cy="77253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6326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4" grpId="0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¿</a:t>
            </a:r>
            <a:r>
              <a:rPr lang="en-US" noProof="0" dirty="0" err="1"/>
              <a:t>Qué</a:t>
            </a:r>
            <a:r>
              <a:rPr lang="en-US" noProof="0" dirty="0"/>
              <a:t> es </a:t>
            </a:r>
            <a:r>
              <a:rPr lang="en-US" noProof="0" dirty="0" err="1"/>
              <a:t>Abstracción</a:t>
            </a:r>
            <a:r>
              <a:rPr lang="en-US" noProof="0" dirty="0"/>
              <a:t>?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5" descr="C:\Documents and Settings\Jaime_Pavlich\Local Settings\Temporary Internet Files\Content.IE5\X2M1E1Q9\MCj0407734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717032"/>
            <a:ext cx="2371740" cy="2371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842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VBOXSVR\jpavlich\Downloads\363_39552782362_6367_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2" b="5229"/>
          <a:stretch/>
        </p:blipFill>
        <p:spPr bwMode="auto">
          <a:xfrm>
            <a:off x="323528" y="3284984"/>
            <a:ext cx="5098508" cy="343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Llamada de nube"/>
          <p:cNvSpPr/>
          <p:nvPr/>
        </p:nvSpPr>
        <p:spPr>
          <a:xfrm>
            <a:off x="129488" y="332656"/>
            <a:ext cx="4658536" cy="2808312"/>
          </a:xfrm>
          <a:prstGeom prst="cloudCallout">
            <a:avLst>
              <a:gd name="adj1" fmla="val 83124"/>
              <a:gd name="adj2" fmla="val 746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6 Rectángulo redondeado"/>
          <p:cNvSpPr/>
          <p:nvPr/>
        </p:nvSpPr>
        <p:spPr>
          <a:xfrm>
            <a:off x="1514169" y="858773"/>
            <a:ext cx="1582992" cy="720080"/>
          </a:xfrm>
          <a:prstGeom prst="roundRect">
            <a:avLst/>
          </a:prstGeom>
          <a:solidFill>
            <a:srgbClr val="33CCCC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4 Rectángulo"/>
          <p:cNvSpPr/>
          <p:nvPr/>
        </p:nvSpPr>
        <p:spPr>
          <a:xfrm>
            <a:off x="943897" y="1434837"/>
            <a:ext cx="2752628" cy="576064"/>
          </a:xfrm>
          <a:prstGeom prst="rect">
            <a:avLst/>
          </a:prstGeom>
          <a:solidFill>
            <a:srgbClr val="33CCCC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 Elipse"/>
          <p:cNvSpPr/>
          <p:nvPr/>
        </p:nvSpPr>
        <p:spPr>
          <a:xfrm>
            <a:off x="1373781" y="1722869"/>
            <a:ext cx="648072" cy="648072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7 Elipse"/>
          <p:cNvSpPr/>
          <p:nvPr/>
        </p:nvSpPr>
        <p:spPr>
          <a:xfrm>
            <a:off x="2628271" y="1722869"/>
            <a:ext cx="648072" cy="648072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8 Rectángulo"/>
          <p:cNvSpPr/>
          <p:nvPr/>
        </p:nvSpPr>
        <p:spPr>
          <a:xfrm>
            <a:off x="2394641" y="975086"/>
            <a:ext cx="540060" cy="36004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10 Rectángulo"/>
          <p:cNvSpPr/>
          <p:nvPr/>
        </p:nvSpPr>
        <p:spPr>
          <a:xfrm>
            <a:off x="1697817" y="975169"/>
            <a:ext cx="540060" cy="36004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27" name="Picture 3" descr="C:\Users\Entropy2\AppData\Local\Microsoft\Windows\Temporary Internet Files\Content.IE5\8JQCR7U2\MC90042382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18" y="3717032"/>
            <a:ext cx="12573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0" name="1179 Grupo"/>
          <p:cNvGrpSpPr/>
          <p:nvPr/>
        </p:nvGrpSpPr>
        <p:grpSpPr>
          <a:xfrm>
            <a:off x="6004979" y="3762343"/>
            <a:ext cx="1680939" cy="1584284"/>
            <a:chOff x="6967538" y="1579563"/>
            <a:chExt cx="1543050" cy="1206500"/>
          </a:xfrm>
        </p:grpSpPr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8066088" y="1589088"/>
              <a:ext cx="104775" cy="152400"/>
            </a:xfrm>
            <a:custGeom>
              <a:avLst/>
              <a:gdLst>
                <a:gd name="T0" fmla="*/ 66 w 66"/>
                <a:gd name="T1" fmla="*/ 96 h 96"/>
                <a:gd name="T2" fmla="*/ 22 w 66"/>
                <a:gd name="T3" fmla="*/ 0 h 96"/>
                <a:gd name="T4" fmla="*/ 0 w 66"/>
                <a:gd name="T5" fmla="*/ 12 h 96"/>
                <a:gd name="T6" fmla="*/ 30 w 66"/>
                <a:gd name="T7" fmla="*/ 78 h 96"/>
                <a:gd name="T8" fmla="*/ 66 w 66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6">
                  <a:moveTo>
                    <a:pt x="66" y="96"/>
                  </a:moveTo>
                  <a:lnTo>
                    <a:pt x="22" y="0"/>
                  </a:lnTo>
                  <a:lnTo>
                    <a:pt x="0" y="12"/>
                  </a:lnTo>
                  <a:lnTo>
                    <a:pt x="30" y="78"/>
                  </a:lnTo>
                  <a:lnTo>
                    <a:pt x="66" y="96"/>
                  </a:lnTo>
                  <a:close/>
                </a:path>
              </a:pathLst>
            </a:custGeom>
            <a:solidFill>
              <a:srgbClr val="83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8066088" y="1589088"/>
              <a:ext cx="104775" cy="152400"/>
            </a:xfrm>
            <a:custGeom>
              <a:avLst/>
              <a:gdLst>
                <a:gd name="T0" fmla="*/ 0 w 66"/>
                <a:gd name="T1" fmla="*/ 12 h 96"/>
                <a:gd name="T2" fmla="*/ 30 w 66"/>
                <a:gd name="T3" fmla="*/ 78 h 96"/>
                <a:gd name="T4" fmla="*/ 66 w 66"/>
                <a:gd name="T5" fmla="*/ 96 h 96"/>
                <a:gd name="T6" fmla="*/ 22 w 66"/>
                <a:gd name="T7" fmla="*/ 0 h 96"/>
                <a:gd name="T8" fmla="*/ 0 w 66"/>
                <a:gd name="T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6">
                  <a:moveTo>
                    <a:pt x="0" y="12"/>
                  </a:moveTo>
                  <a:lnTo>
                    <a:pt x="30" y="78"/>
                  </a:lnTo>
                  <a:lnTo>
                    <a:pt x="66" y="96"/>
                  </a:lnTo>
                  <a:lnTo>
                    <a:pt x="2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3C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35" name="Freeform 34"/>
            <p:cNvSpPr>
              <a:spLocks/>
            </p:cNvSpPr>
            <p:nvPr/>
          </p:nvSpPr>
          <p:spPr bwMode="auto">
            <a:xfrm>
              <a:off x="7427913" y="1646238"/>
              <a:ext cx="1050925" cy="1035050"/>
            </a:xfrm>
            <a:custGeom>
              <a:avLst/>
              <a:gdLst>
                <a:gd name="T0" fmla="*/ 326 w 662"/>
                <a:gd name="T1" fmla="*/ 0 h 652"/>
                <a:gd name="T2" fmla="*/ 394 w 662"/>
                <a:gd name="T3" fmla="*/ 4 h 652"/>
                <a:gd name="T4" fmla="*/ 456 w 662"/>
                <a:gd name="T5" fmla="*/ 22 h 652"/>
                <a:gd name="T6" fmla="*/ 512 w 662"/>
                <a:gd name="T7" fmla="*/ 52 h 652"/>
                <a:gd name="T8" fmla="*/ 562 w 662"/>
                <a:gd name="T9" fmla="*/ 92 h 652"/>
                <a:gd name="T10" fmla="*/ 604 w 662"/>
                <a:gd name="T11" fmla="*/ 138 h 652"/>
                <a:gd name="T12" fmla="*/ 634 w 662"/>
                <a:gd name="T13" fmla="*/ 194 h 652"/>
                <a:gd name="T14" fmla="*/ 656 w 662"/>
                <a:gd name="T15" fmla="*/ 254 h 652"/>
                <a:gd name="T16" fmla="*/ 662 w 662"/>
                <a:gd name="T17" fmla="*/ 320 h 652"/>
                <a:gd name="T18" fmla="*/ 662 w 662"/>
                <a:gd name="T19" fmla="*/ 354 h 652"/>
                <a:gd name="T20" fmla="*/ 650 w 662"/>
                <a:gd name="T21" fmla="*/ 418 h 652"/>
                <a:gd name="T22" fmla="*/ 626 w 662"/>
                <a:gd name="T23" fmla="*/ 476 h 652"/>
                <a:gd name="T24" fmla="*/ 590 w 662"/>
                <a:gd name="T25" fmla="*/ 528 h 652"/>
                <a:gd name="T26" fmla="*/ 546 w 662"/>
                <a:gd name="T27" fmla="*/ 574 h 652"/>
                <a:gd name="T28" fmla="*/ 494 w 662"/>
                <a:gd name="T29" fmla="*/ 610 h 652"/>
                <a:gd name="T30" fmla="*/ 436 w 662"/>
                <a:gd name="T31" fmla="*/ 636 h 652"/>
                <a:gd name="T32" fmla="*/ 370 w 662"/>
                <a:gd name="T33" fmla="*/ 650 h 652"/>
                <a:gd name="T34" fmla="*/ 336 w 662"/>
                <a:gd name="T35" fmla="*/ 652 h 652"/>
                <a:gd name="T36" fmla="*/ 270 w 662"/>
                <a:gd name="T37" fmla="*/ 646 h 652"/>
                <a:gd name="T38" fmla="*/ 208 w 662"/>
                <a:gd name="T39" fmla="*/ 628 h 652"/>
                <a:gd name="T40" fmla="*/ 152 w 662"/>
                <a:gd name="T41" fmla="*/ 598 h 652"/>
                <a:gd name="T42" fmla="*/ 102 w 662"/>
                <a:gd name="T43" fmla="*/ 560 h 652"/>
                <a:gd name="T44" fmla="*/ 60 w 662"/>
                <a:gd name="T45" fmla="*/ 512 h 652"/>
                <a:gd name="T46" fmla="*/ 30 w 662"/>
                <a:gd name="T47" fmla="*/ 456 h 652"/>
                <a:gd name="T48" fmla="*/ 8 w 662"/>
                <a:gd name="T49" fmla="*/ 396 h 652"/>
                <a:gd name="T50" fmla="*/ 0 w 662"/>
                <a:gd name="T51" fmla="*/ 330 h 652"/>
                <a:gd name="T52" fmla="*/ 2 w 662"/>
                <a:gd name="T53" fmla="*/ 298 h 652"/>
                <a:gd name="T54" fmla="*/ 14 w 662"/>
                <a:gd name="T55" fmla="*/ 234 h 652"/>
                <a:gd name="T56" fmla="*/ 38 w 662"/>
                <a:gd name="T57" fmla="*/ 174 h 652"/>
                <a:gd name="T58" fmla="*/ 74 w 662"/>
                <a:gd name="T59" fmla="*/ 122 h 652"/>
                <a:gd name="T60" fmla="*/ 118 w 662"/>
                <a:gd name="T61" fmla="*/ 78 h 652"/>
                <a:gd name="T62" fmla="*/ 170 w 662"/>
                <a:gd name="T63" fmla="*/ 42 h 652"/>
                <a:gd name="T64" fmla="*/ 228 w 662"/>
                <a:gd name="T65" fmla="*/ 16 h 652"/>
                <a:gd name="T66" fmla="*/ 294 w 662"/>
                <a:gd name="T67" fmla="*/ 2 h 652"/>
                <a:gd name="T68" fmla="*/ 326 w 662"/>
                <a:gd name="T69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2" h="652">
                  <a:moveTo>
                    <a:pt x="326" y="0"/>
                  </a:moveTo>
                  <a:lnTo>
                    <a:pt x="326" y="0"/>
                  </a:lnTo>
                  <a:lnTo>
                    <a:pt x="360" y="0"/>
                  </a:lnTo>
                  <a:lnTo>
                    <a:pt x="394" y="4"/>
                  </a:lnTo>
                  <a:lnTo>
                    <a:pt x="426" y="12"/>
                  </a:lnTo>
                  <a:lnTo>
                    <a:pt x="456" y="22"/>
                  </a:lnTo>
                  <a:lnTo>
                    <a:pt x="486" y="36"/>
                  </a:lnTo>
                  <a:lnTo>
                    <a:pt x="512" y="52"/>
                  </a:lnTo>
                  <a:lnTo>
                    <a:pt x="538" y="70"/>
                  </a:lnTo>
                  <a:lnTo>
                    <a:pt x="562" y="92"/>
                  </a:lnTo>
                  <a:lnTo>
                    <a:pt x="584" y="114"/>
                  </a:lnTo>
                  <a:lnTo>
                    <a:pt x="604" y="138"/>
                  </a:lnTo>
                  <a:lnTo>
                    <a:pt x="620" y="166"/>
                  </a:lnTo>
                  <a:lnTo>
                    <a:pt x="634" y="194"/>
                  </a:lnTo>
                  <a:lnTo>
                    <a:pt x="646" y="224"/>
                  </a:lnTo>
                  <a:lnTo>
                    <a:pt x="656" y="254"/>
                  </a:lnTo>
                  <a:lnTo>
                    <a:pt x="660" y="286"/>
                  </a:lnTo>
                  <a:lnTo>
                    <a:pt x="662" y="320"/>
                  </a:lnTo>
                  <a:lnTo>
                    <a:pt x="662" y="320"/>
                  </a:lnTo>
                  <a:lnTo>
                    <a:pt x="662" y="354"/>
                  </a:lnTo>
                  <a:lnTo>
                    <a:pt x="658" y="386"/>
                  </a:lnTo>
                  <a:lnTo>
                    <a:pt x="650" y="418"/>
                  </a:lnTo>
                  <a:lnTo>
                    <a:pt x="638" y="448"/>
                  </a:lnTo>
                  <a:lnTo>
                    <a:pt x="626" y="476"/>
                  </a:lnTo>
                  <a:lnTo>
                    <a:pt x="610" y="504"/>
                  </a:lnTo>
                  <a:lnTo>
                    <a:pt x="590" y="528"/>
                  </a:lnTo>
                  <a:lnTo>
                    <a:pt x="570" y="552"/>
                  </a:lnTo>
                  <a:lnTo>
                    <a:pt x="546" y="574"/>
                  </a:lnTo>
                  <a:lnTo>
                    <a:pt x="520" y="592"/>
                  </a:lnTo>
                  <a:lnTo>
                    <a:pt x="494" y="610"/>
                  </a:lnTo>
                  <a:lnTo>
                    <a:pt x="466" y="624"/>
                  </a:lnTo>
                  <a:lnTo>
                    <a:pt x="436" y="636"/>
                  </a:lnTo>
                  <a:lnTo>
                    <a:pt x="404" y="644"/>
                  </a:lnTo>
                  <a:lnTo>
                    <a:pt x="370" y="650"/>
                  </a:lnTo>
                  <a:lnTo>
                    <a:pt x="336" y="652"/>
                  </a:lnTo>
                  <a:lnTo>
                    <a:pt x="336" y="652"/>
                  </a:lnTo>
                  <a:lnTo>
                    <a:pt x="304" y="650"/>
                  </a:lnTo>
                  <a:lnTo>
                    <a:pt x="270" y="646"/>
                  </a:lnTo>
                  <a:lnTo>
                    <a:pt x="238" y="638"/>
                  </a:lnTo>
                  <a:lnTo>
                    <a:pt x="208" y="628"/>
                  </a:lnTo>
                  <a:lnTo>
                    <a:pt x="178" y="614"/>
                  </a:lnTo>
                  <a:lnTo>
                    <a:pt x="152" y="598"/>
                  </a:lnTo>
                  <a:lnTo>
                    <a:pt x="126" y="580"/>
                  </a:lnTo>
                  <a:lnTo>
                    <a:pt x="102" y="560"/>
                  </a:lnTo>
                  <a:lnTo>
                    <a:pt x="80" y="536"/>
                  </a:lnTo>
                  <a:lnTo>
                    <a:pt x="60" y="512"/>
                  </a:lnTo>
                  <a:lnTo>
                    <a:pt x="44" y="484"/>
                  </a:lnTo>
                  <a:lnTo>
                    <a:pt x="30" y="456"/>
                  </a:lnTo>
                  <a:lnTo>
                    <a:pt x="18" y="426"/>
                  </a:lnTo>
                  <a:lnTo>
                    <a:pt x="8" y="396"/>
                  </a:lnTo>
                  <a:lnTo>
                    <a:pt x="4" y="364"/>
                  </a:lnTo>
                  <a:lnTo>
                    <a:pt x="0" y="330"/>
                  </a:lnTo>
                  <a:lnTo>
                    <a:pt x="0" y="330"/>
                  </a:lnTo>
                  <a:lnTo>
                    <a:pt x="2" y="298"/>
                  </a:lnTo>
                  <a:lnTo>
                    <a:pt x="6" y="264"/>
                  </a:lnTo>
                  <a:lnTo>
                    <a:pt x="14" y="234"/>
                  </a:lnTo>
                  <a:lnTo>
                    <a:pt x="26" y="204"/>
                  </a:lnTo>
                  <a:lnTo>
                    <a:pt x="38" y="174"/>
                  </a:lnTo>
                  <a:lnTo>
                    <a:pt x="54" y="148"/>
                  </a:lnTo>
                  <a:lnTo>
                    <a:pt x="74" y="122"/>
                  </a:lnTo>
                  <a:lnTo>
                    <a:pt x="94" y="98"/>
                  </a:lnTo>
                  <a:lnTo>
                    <a:pt x="118" y="78"/>
                  </a:lnTo>
                  <a:lnTo>
                    <a:pt x="142" y="58"/>
                  </a:lnTo>
                  <a:lnTo>
                    <a:pt x="170" y="42"/>
                  </a:lnTo>
                  <a:lnTo>
                    <a:pt x="198" y="26"/>
                  </a:lnTo>
                  <a:lnTo>
                    <a:pt x="228" y="16"/>
                  </a:lnTo>
                  <a:lnTo>
                    <a:pt x="260" y="6"/>
                  </a:lnTo>
                  <a:lnTo>
                    <a:pt x="294" y="2"/>
                  </a:lnTo>
                  <a:lnTo>
                    <a:pt x="326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36" name="Freeform 35"/>
            <p:cNvSpPr>
              <a:spLocks/>
            </p:cNvSpPr>
            <p:nvPr/>
          </p:nvSpPr>
          <p:spPr bwMode="auto">
            <a:xfrm>
              <a:off x="7424738" y="1643063"/>
              <a:ext cx="1057275" cy="1038225"/>
            </a:xfrm>
            <a:custGeom>
              <a:avLst/>
              <a:gdLst>
                <a:gd name="T0" fmla="*/ 328 w 666"/>
                <a:gd name="T1" fmla="*/ 0 h 654"/>
                <a:gd name="T2" fmla="*/ 394 w 666"/>
                <a:gd name="T3" fmla="*/ 4 h 654"/>
                <a:gd name="T4" fmla="*/ 458 w 666"/>
                <a:gd name="T5" fmla="*/ 22 h 654"/>
                <a:gd name="T6" fmla="*/ 514 w 666"/>
                <a:gd name="T7" fmla="*/ 52 h 654"/>
                <a:gd name="T8" fmla="*/ 564 w 666"/>
                <a:gd name="T9" fmla="*/ 92 h 654"/>
                <a:gd name="T10" fmla="*/ 606 w 666"/>
                <a:gd name="T11" fmla="*/ 140 h 654"/>
                <a:gd name="T12" fmla="*/ 638 w 666"/>
                <a:gd name="T13" fmla="*/ 194 h 654"/>
                <a:gd name="T14" fmla="*/ 658 w 666"/>
                <a:gd name="T15" fmla="*/ 256 h 654"/>
                <a:gd name="T16" fmla="*/ 666 w 666"/>
                <a:gd name="T17" fmla="*/ 322 h 654"/>
                <a:gd name="T18" fmla="*/ 664 w 666"/>
                <a:gd name="T19" fmla="*/ 356 h 654"/>
                <a:gd name="T20" fmla="*/ 652 w 666"/>
                <a:gd name="T21" fmla="*/ 420 h 654"/>
                <a:gd name="T22" fmla="*/ 628 w 666"/>
                <a:gd name="T23" fmla="*/ 478 h 654"/>
                <a:gd name="T24" fmla="*/ 592 w 666"/>
                <a:gd name="T25" fmla="*/ 530 h 654"/>
                <a:gd name="T26" fmla="*/ 548 w 666"/>
                <a:gd name="T27" fmla="*/ 576 h 654"/>
                <a:gd name="T28" fmla="*/ 496 w 666"/>
                <a:gd name="T29" fmla="*/ 612 h 654"/>
                <a:gd name="T30" fmla="*/ 436 w 666"/>
                <a:gd name="T31" fmla="*/ 638 h 654"/>
                <a:gd name="T32" fmla="*/ 372 w 666"/>
                <a:gd name="T33" fmla="*/ 652 h 654"/>
                <a:gd name="T34" fmla="*/ 338 w 666"/>
                <a:gd name="T35" fmla="*/ 654 h 654"/>
                <a:gd name="T36" fmla="*/ 270 w 666"/>
                <a:gd name="T37" fmla="*/ 648 h 654"/>
                <a:gd name="T38" fmla="*/ 208 w 666"/>
                <a:gd name="T39" fmla="*/ 630 h 654"/>
                <a:gd name="T40" fmla="*/ 152 w 666"/>
                <a:gd name="T41" fmla="*/ 602 h 654"/>
                <a:gd name="T42" fmla="*/ 102 w 666"/>
                <a:gd name="T43" fmla="*/ 562 h 654"/>
                <a:gd name="T44" fmla="*/ 60 w 666"/>
                <a:gd name="T45" fmla="*/ 514 h 654"/>
                <a:gd name="T46" fmla="*/ 28 w 666"/>
                <a:gd name="T47" fmla="*/ 458 h 654"/>
                <a:gd name="T48" fmla="*/ 8 w 666"/>
                <a:gd name="T49" fmla="*/ 398 h 654"/>
                <a:gd name="T50" fmla="*/ 0 w 666"/>
                <a:gd name="T51" fmla="*/ 332 h 654"/>
                <a:gd name="T52" fmla="*/ 2 w 666"/>
                <a:gd name="T53" fmla="*/ 298 h 654"/>
                <a:gd name="T54" fmla="*/ 14 w 666"/>
                <a:gd name="T55" fmla="*/ 234 h 654"/>
                <a:gd name="T56" fmla="*/ 38 w 666"/>
                <a:gd name="T57" fmla="*/ 176 h 654"/>
                <a:gd name="T58" fmla="*/ 74 w 666"/>
                <a:gd name="T59" fmla="*/ 122 h 654"/>
                <a:gd name="T60" fmla="*/ 118 w 666"/>
                <a:gd name="T61" fmla="*/ 78 h 654"/>
                <a:gd name="T62" fmla="*/ 170 w 666"/>
                <a:gd name="T63" fmla="*/ 42 h 654"/>
                <a:gd name="T64" fmla="*/ 230 w 666"/>
                <a:gd name="T65" fmla="*/ 16 h 654"/>
                <a:gd name="T66" fmla="*/ 294 w 666"/>
                <a:gd name="T67" fmla="*/ 2 h 654"/>
                <a:gd name="T68" fmla="*/ 328 w 666"/>
                <a:gd name="T6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6" h="654">
                  <a:moveTo>
                    <a:pt x="328" y="0"/>
                  </a:moveTo>
                  <a:lnTo>
                    <a:pt x="328" y="0"/>
                  </a:lnTo>
                  <a:lnTo>
                    <a:pt x="362" y="0"/>
                  </a:lnTo>
                  <a:lnTo>
                    <a:pt x="394" y="4"/>
                  </a:lnTo>
                  <a:lnTo>
                    <a:pt x="426" y="12"/>
                  </a:lnTo>
                  <a:lnTo>
                    <a:pt x="458" y="22"/>
                  </a:lnTo>
                  <a:lnTo>
                    <a:pt x="486" y="36"/>
                  </a:lnTo>
                  <a:lnTo>
                    <a:pt x="514" y="52"/>
                  </a:lnTo>
                  <a:lnTo>
                    <a:pt x="540" y="70"/>
                  </a:lnTo>
                  <a:lnTo>
                    <a:pt x="564" y="92"/>
                  </a:lnTo>
                  <a:lnTo>
                    <a:pt x="586" y="114"/>
                  </a:lnTo>
                  <a:lnTo>
                    <a:pt x="606" y="140"/>
                  </a:lnTo>
                  <a:lnTo>
                    <a:pt x="622" y="166"/>
                  </a:lnTo>
                  <a:lnTo>
                    <a:pt x="638" y="194"/>
                  </a:lnTo>
                  <a:lnTo>
                    <a:pt x="650" y="224"/>
                  </a:lnTo>
                  <a:lnTo>
                    <a:pt x="658" y="256"/>
                  </a:lnTo>
                  <a:lnTo>
                    <a:pt x="664" y="288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56"/>
                  </a:lnTo>
                  <a:lnTo>
                    <a:pt x="660" y="388"/>
                  </a:lnTo>
                  <a:lnTo>
                    <a:pt x="652" y="420"/>
                  </a:lnTo>
                  <a:lnTo>
                    <a:pt x="642" y="450"/>
                  </a:lnTo>
                  <a:lnTo>
                    <a:pt x="628" y="478"/>
                  </a:lnTo>
                  <a:lnTo>
                    <a:pt x="612" y="506"/>
                  </a:lnTo>
                  <a:lnTo>
                    <a:pt x="592" y="530"/>
                  </a:lnTo>
                  <a:lnTo>
                    <a:pt x="572" y="554"/>
                  </a:lnTo>
                  <a:lnTo>
                    <a:pt x="548" y="576"/>
                  </a:lnTo>
                  <a:lnTo>
                    <a:pt x="522" y="596"/>
                  </a:lnTo>
                  <a:lnTo>
                    <a:pt x="496" y="612"/>
                  </a:lnTo>
                  <a:lnTo>
                    <a:pt x="466" y="626"/>
                  </a:lnTo>
                  <a:lnTo>
                    <a:pt x="436" y="638"/>
                  </a:lnTo>
                  <a:lnTo>
                    <a:pt x="404" y="646"/>
                  </a:lnTo>
                  <a:lnTo>
                    <a:pt x="372" y="652"/>
                  </a:lnTo>
                  <a:lnTo>
                    <a:pt x="338" y="654"/>
                  </a:lnTo>
                  <a:lnTo>
                    <a:pt x="338" y="654"/>
                  </a:lnTo>
                  <a:lnTo>
                    <a:pt x="304" y="654"/>
                  </a:lnTo>
                  <a:lnTo>
                    <a:pt x="270" y="648"/>
                  </a:lnTo>
                  <a:lnTo>
                    <a:pt x="240" y="642"/>
                  </a:lnTo>
                  <a:lnTo>
                    <a:pt x="208" y="630"/>
                  </a:lnTo>
                  <a:lnTo>
                    <a:pt x="180" y="618"/>
                  </a:lnTo>
                  <a:lnTo>
                    <a:pt x="152" y="602"/>
                  </a:lnTo>
                  <a:lnTo>
                    <a:pt x="126" y="582"/>
                  </a:lnTo>
                  <a:lnTo>
                    <a:pt x="102" y="562"/>
                  </a:lnTo>
                  <a:lnTo>
                    <a:pt x="80" y="538"/>
                  </a:lnTo>
                  <a:lnTo>
                    <a:pt x="60" y="514"/>
                  </a:lnTo>
                  <a:lnTo>
                    <a:pt x="42" y="488"/>
                  </a:lnTo>
                  <a:lnTo>
                    <a:pt x="28" y="458"/>
                  </a:lnTo>
                  <a:lnTo>
                    <a:pt x="16" y="428"/>
                  </a:lnTo>
                  <a:lnTo>
                    <a:pt x="8" y="398"/>
                  </a:lnTo>
                  <a:lnTo>
                    <a:pt x="2" y="366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2" y="298"/>
                  </a:lnTo>
                  <a:lnTo>
                    <a:pt x="6" y="266"/>
                  </a:lnTo>
                  <a:lnTo>
                    <a:pt x="14" y="234"/>
                  </a:lnTo>
                  <a:lnTo>
                    <a:pt x="24" y="204"/>
                  </a:lnTo>
                  <a:lnTo>
                    <a:pt x="38" y="176"/>
                  </a:lnTo>
                  <a:lnTo>
                    <a:pt x="54" y="148"/>
                  </a:lnTo>
                  <a:lnTo>
                    <a:pt x="74" y="122"/>
                  </a:lnTo>
                  <a:lnTo>
                    <a:pt x="94" y="98"/>
                  </a:lnTo>
                  <a:lnTo>
                    <a:pt x="118" y="78"/>
                  </a:lnTo>
                  <a:lnTo>
                    <a:pt x="142" y="58"/>
                  </a:lnTo>
                  <a:lnTo>
                    <a:pt x="170" y="42"/>
                  </a:lnTo>
                  <a:lnTo>
                    <a:pt x="198" y="26"/>
                  </a:lnTo>
                  <a:lnTo>
                    <a:pt x="230" y="16"/>
                  </a:lnTo>
                  <a:lnTo>
                    <a:pt x="262" y="6"/>
                  </a:lnTo>
                  <a:lnTo>
                    <a:pt x="294" y="2"/>
                  </a:lnTo>
                  <a:lnTo>
                    <a:pt x="328" y="0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37" name="Freeform 36"/>
            <p:cNvSpPr>
              <a:spLocks/>
            </p:cNvSpPr>
            <p:nvPr/>
          </p:nvSpPr>
          <p:spPr bwMode="auto">
            <a:xfrm>
              <a:off x="7421563" y="1636713"/>
              <a:ext cx="1060450" cy="1047750"/>
            </a:xfrm>
            <a:custGeom>
              <a:avLst/>
              <a:gdLst>
                <a:gd name="T0" fmla="*/ 328 w 668"/>
                <a:gd name="T1" fmla="*/ 0 h 660"/>
                <a:gd name="T2" fmla="*/ 396 w 668"/>
                <a:gd name="T3" fmla="*/ 6 h 660"/>
                <a:gd name="T4" fmla="*/ 460 w 668"/>
                <a:gd name="T5" fmla="*/ 24 h 660"/>
                <a:gd name="T6" fmla="*/ 516 w 668"/>
                <a:gd name="T7" fmla="*/ 54 h 660"/>
                <a:gd name="T8" fmla="*/ 566 w 668"/>
                <a:gd name="T9" fmla="*/ 94 h 660"/>
                <a:gd name="T10" fmla="*/ 608 w 668"/>
                <a:gd name="T11" fmla="*/ 142 h 660"/>
                <a:gd name="T12" fmla="*/ 640 w 668"/>
                <a:gd name="T13" fmla="*/ 198 h 660"/>
                <a:gd name="T14" fmla="*/ 660 w 668"/>
                <a:gd name="T15" fmla="*/ 258 h 660"/>
                <a:gd name="T16" fmla="*/ 668 w 668"/>
                <a:gd name="T17" fmla="*/ 326 h 660"/>
                <a:gd name="T18" fmla="*/ 668 w 668"/>
                <a:gd name="T19" fmla="*/ 358 h 660"/>
                <a:gd name="T20" fmla="*/ 654 w 668"/>
                <a:gd name="T21" fmla="*/ 424 h 660"/>
                <a:gd name="T22" fmla="*/ 630 w 668"/>
                <a:gd name="T23" fmla="*/ 482 h 660"/>
                <a:gd name="T24" fmla="*/ 594 w 668"/>
                <a:gd name="T25" fmla="*/ 536 h 660"/>
                <a:gd name="T26" fmla="*/ 550 w 668"/>
                <a:gd name="T27" fmla="*/ 580 h 660"/>
                <a:gd name="T28" fmla="*/ 498 w 668"/>
                <a:gd name="T29" fmla="*/ 618 h 660"/>
                <a:gd name="T30" fmla="*/ 438 w 668"/>
                <a:gd name="T31" fmla="*/ 644 h 660"/>
                <a:gd name="T32" fmla="*/ 374 w 668"/>
                <a:gd name="T33" fmla="*/ 658 h 660"/>
                <a:gd name="T34" fmla="*/ 338 w 668"/>
                <a:gd name="T35" fmla="*/ 660 h 660"/>
                <a:gd name="T36" fmla="*/ 272 w 668"/>
                <a:gd name="T37" fmla="*/ 654 h 660"/>
                <a:gd name="T38" fmla="*/ 208 w 668"/>
                <a:gd name="T39" fmla="*/ 636 h 660"/>
                <a:gd name="T40" fmla="*/ 152 w 668"/>
                <a:gd name="T41" fmla="*/ 606 h 660"/>
                <a:gd name="T42" fmla="*/ 102 w 668"/>
                <a:gd name="T43" fmla="*/ 566 h 660"/>
                <a:gd name="T44" fmla="*/ 60 w 668"/>
                <a:gd name="T45" fmla="*/ 518 h 660"/>
                <a:gd name="T46" fmla="*/ 28 w 668"/>
                <a:gd name="T47" fmla="*/ 462 h 660"/>
                <a:gd name="T48" fmla="*/ 8 w 668"/>
                <a:gd name="T49" fmla="*/ 402 h 660"/>
                <a:gd name="T50" fmla="*/ 0 w 668"/>
                <a:gd name="T51" fmla="*/ 336 h 660"/>
                <a:gd name="T52" fmla="*/ 0 w 668"/>
                <a:gd name="T53" fmla="*/ 302 h 660"/>
                <a:gd name="T54" fmla="*/ 14 w 668"/>
                <a:gd name="T55" fmla="*/ 238 h 660"/>
                <a:gd name="T56" fmla="*/ 38 w 668"/>
                <a:gd name="T57" fmla="*/ 178 h 660"/>
                <a:gd name="T58" fmla="*/ 72 w 668"/>
                <a:gd name="T59" fmla="*/ 124 h 660"/>
                <a:gd name="T60" fmla="*/ 118 w 668"/>
                <a:gd name="T61" fmla="*/ 80 h 660"/>
                <a:gd name="T62" fmla="*/ 170 w 668"/>
                <a:gd name="T63" fmla="*/ 44 h 660"/>
                <a:gd name="T64" fmla="*/ 230 w 668"/>
                <a:gd name="T65" fmla="*/ 18 h 660"/>
                <a:gd name="T66" fmla="*/ 294 w 668"/>
                <a:gd name="T67" fmla="*/ 4 h 660"/>
                <a:gd name="T68" fmla="*/ 328 w 668"/>
                <a:gd name="T6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8" h="660">
                  <a:moveTo>
                    <a:pt x="328" y="0"/>
                  </a:moveTo>
                  <a:lnTo>
                    <a:pt x="328" y="0"/>
                  </a:lnTo>
                  <a:lnTo>
                    <a:pt x="362" y="2"/>
                  </a:lnTo>
                  <a:lnTo>
                    <a:pt x="396" y="6"/>
                  </a:lnTo>
                  <a:lnTo>
                    <a:pt x="428" y="14"/>
                  </a:lnTo>
                  <a:lnTo>
                    <a:pt x="460" y="24"/>
                  </a:lnTo>
                  <a:lnTo>
                    <a:pt x="488" y="38"/>
                  </a:lnTo>
                  <a:lnTo>
                    <a:pt x="516" y="54"/>
                  </a:lnTo>
                  <a:lnTo>
                    <a:pt x="542" y="72"/>
                  </a:lnTo>
                  <a:lnTo>
                    <a:pt x="566" y="94"/>
                  </a:lnTo>
                  <a:lnTo>
                    <a:pt x="588" y="116"/>
                  </a:lnTo>
                  <a:lnTo>
                    <a:pt x="608" y="142"/>
                  </a:lnTo>
                  <a:lnTo>
                    <a:pt x="626" y="168"/>
                  </a:lnTo>
                  <a:lnTo>
                    <a:pt x="640" y="198"/>
                  </a:lnTo>
                  <a:lnTo>
                    <a:pt x="652" y="228"/>
                  </a:lnTo>
                  <a:lnTo>
                    <a:pt x="660" y="258"/>
                  </a:lnTo>
                  <a:lnTo>
                    <a:pt x="666" y="292"/>
                  </a:lnTo>
                  <a:lnTo>
                    <a:pt x="668" y="326"/>
                  </a:lnTo>
                  <a:lnTo>
                    <a:pt x="668" y="326"/>
                  </a:lnTo>
                  <a:lnTo>
                    <a:pt x="668" y="358"/>
                  </a:lnTo>
                  <a:lnTo>
                    <a:pt x="662" y="392"/>
                  </a:lnTo>
                  <a:lnTo>
                    <a:pt x="654" y="424"/>
                  </a:lnTo>
                  <a:lnTo>
                    <a:pt x="644" y="454"/>
                  </a:lnTo>
                  <a:lnTo>
                    <a:pt x="630" y="482"/>
                  </a:lnTo>
                  <a:lnTo>
                    <a:pt x="614" y="510"/>
                  </a:lnTo>
                  <a:lnTo>
                    <a:pt x="594" y="536"/>
                  </a:lnTo>
                  <a:lnTo>
                    <a:pt x="574" y="560"/>
                  </a:lnTo>
                  <a:lnTo>
                    <a:pt x="550" y="580"/>
                  </a:lnTo>
                  <a:lnTo>
                    <a:pt x="524" y="600"/>
                  </a:lnTo>
                  <a:lnTo>
                    <a:pt x="498" y="618"/>
                  </a:lnTo>
                  <a:lnTo>
                    <a:pt x="468" y="632"/>
                  </a:lnTo>
                  <a:lnTo>
                    <a:pt x="438" y="644"/>
                  </a:lnTo>
                  <a:lnTo>
                    <a:pt x="406" y="652"/>
                  </a:lnTo>
                  <a:lnTo>
                    <a:pt x="374" y="658"/>
                  </a:lnTo>
                  <a:lnTo>
                    <a:pt x="338" y="660"/>
                  </a:lnTo>
                  <a:lnTo>
                    <a:pt x="338" y="660"/>
                  </a:lnTo>
                  <a:lnTo>
                    <a:pt x="304" y="658"/>
                  </a:lnTo>
                  <a:lnTo>
                    <a:pt x="272" y="654"/>
                  </a:lnTo>
                  <a:lnTo>
                    <a:pt x="240" y="646"/>
                  </a:lnTo>
                  <a:lnTo>
                    <a:pt x="208" y="636"/>
                  </a:lnTo>
                  <a:lnTo>
                    <a:pt x="180" y="622"/>
                  </a:lnTo>
                  <a:lnTo>
                    <a:pt x="152" y="606"/>
                  </a:lnTo>
                  <a:lnTo>
                    <a:pt x="126" y="588"/>
                  </a:lnTo>
                  <a:lnTo>
                    <a:pt x="102" y="566"/>
                  </a:lnTo>
                  <a:lnTo>
                    <a:pt x="80" y="544"/>
                  </a:lnTo>
                  <a:lnTo>
                    <a:pt x="60" y="518"/>
                  </a:lnTo>
                  <a:lnTo>
                    <a:pt x="42" y="492"/>
                  </a:lnTo>
                  <a:lnTo>
                    <a:pt x="28" y="462"/>
                  </a:lnTo>
                  <a:lnTo>
                    <a:pt x="16" y="432"/>
                  </a:lnTo>
                  <a:lnTo>
                    <a:pt x="8" y="402"/>
                  </a:lnTo>
                  <a:lnTo>
                    <a:pt x="2" y="368"/>
                  </a:lnTo>
                  <a:lnTo>
                    <a:pt x="0" y="336"/>
                  </a:lnTo>
                  <a:lnTo>
                    <a:pt x="0" y="336"/>
                  </a:lnTo>
                  <a:lnTo>
                    <a:pt x="0" y="302"/>
                  </a:lnTo>
                  <a:lnTo>
                    <a:pt x="6" y="270"/>
                  </a:lnTo>
                  <a:lnTo>
                    <a:pt x="14" y="238"/>
                  </a:lnTo>
                  <a:lnTo>
                    <a:pt x="24" y="206"/>
                  </a:lnTo>
                  <a:lnTo>
                    <a:pt x="38" y="178"/>
                  </a:lnTo>
                  <a:lnTo>
                    <a:pt x="54" y="150"/>
                  </a:lnTo>
                  <a:lnTo>
                    <a:pt x="72" y="124"/>
                  </a:lnTo>
                  <a:lnTo>
                    <a:pt x="94" y="102"/>
                  </a:lnTo>
                  <a:lnTo>
                    <a:pt x="118" y="80"/>
                  </a:lnTo>
                  <a:lnTo>
                    <a:pt x="142" y="60"/>
                  </a:lnTo>
                  <a:lnTo>
                    <a:pt x="170" y="44"/>
                  </a:lnTo>
                  <a:lnTo>
                    <a:pt x="200" y="28"/>
                  </a:lnTo>
                  <a:lnTo>
                    <a:pt x="230" y="18"/>
                  </a:lnTo>
                  <a:lnTo>
                    <a:pt x="262" y="8"/>
                  </a:lnTo>
                  <a:lnTo>
                    <a:pt x="294" y="4"/>
                  </a:lnTo>
                  <a:lnTo>
                    <a:pt x="328" y="0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E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38" name="Freeform 37"/>
            <p:cNvSpPr>
              <a:spLocks/>
            </p:cNvSpPr>
            <p:nvPr/>
          </p:nvSpPr>
          <p:spPr bwMode="auto">
            <a:xfrm>
              <a:off x="7415213" y="1633538"/>
              <a:ext cx="1066800" cy="1050925"/>
            </a:xfrm>
            <a:custGeom>
              <a:avLst/>
              <a:gdLst>
                <a:gd name="T0" fmla="*/ 332 w 672"/>
                <a:gd name="T1" fmla="*/ 0 h 662"/>
                <a:gd name="T2" fmla="*/ 400 w 672"/>
                <a:gd name="T3" fmla="*/ 6 h 662"/>
                <a:gd name="T4" fmla="*/ 462 w 672"/>
                <a:gd name="T5" fmla="*/ 24 h 662"/>
                <a:gd name="T6" fmla="*/ 520 w 672"/>
                <a:gd name="T7" fmla="*/ 54 h 662"/>
                <a:gd name="T8" fmla="*/ 570 w 672"/>
                <a:gd name="T9" fmla="*/ 94 h 662"/>
                <a:gd name="T10" fmla="*/ 612 w 672"/>
                <a:gd name="T11" fmla="*/ 142 h 662"/>
                <a:gd name="T12" fmla="*/ 644 w 672"/>
                <a:gd name="T13" fmla="*/ 198 h 662"/>
                <a:gd name="T14" fmla="*/ 664 w 672"/>
                <a:gd name="T15" fmla="*/ 260 h 662"/>
                <a:gd name="T16" fmla="*/ 672 w 672"/>
                <a:gd name="T17" fmla="*/ 326 h 662"/>
                <a:gd name="T18" fmla="*/ 672 w 672"/>
                <a:gd name="T19" fmla="*/ 360 h 662"/>
                <a:gd name="T20" fmla="*/ 660 w 672"/>
                <a:gd name="T21" fmla="*/ 424 h 662"/>
                <a:gd name="T22" fmla="*/ 634 w 672"/>
                <a:gd name="T23" fmla="*/ 484 h 662"/>
                <a:gd name="T24" fmla="*/ 600 w 672"/>
                <a:gd name="T25" fmla="*/ 538 h 662"/>
                <a:gd name="T26" fmla="*/ 554 w 672"/>
                <a:gd name="T27" fmla="*/ 584 h 662"/>
                <a:gd name="T28" fmla="*/ 502 w 672"/>
                <a:gd name="T29" fmla="*/ 620 h 662"/>
                <a:gd name="T30" fmla="*/ 442 w 672"/>
                <a:gd name="T31" fmla="*/ 646 h 662"/>
                <a:gd name="T32" fmla="*/ 376 w 672"/>
                <a:gd name="T33" fmla="*/ 660 h 662"/>
                <a:gd name="T34" fmla="*/ 342 w 672"/>
                <a:gd name="T35" fmla="*/ 662 h 662"/>
                <a:gd name="T36" fmla="*/ 274 w 672"/>
                <a:gd name="T37" fmla="*/ 656 h 662"/>
                <a:gd name="T38" fmla="*/ 210 w 672"/>
                <a:gd name="T39" fmla="*/ 638 h 662"/>
                <a:gd name="T40" fmla="*/ 154 w 672"/>
                <a:gd name="T41" fmla="*/ 608 h 662"/>
                <a:gd name="T42" fmla="*/ 102 w 672"/>
                <a:gd name="T43" fmla="*/ 570 h 662"/>
                <a:gd name="T44" fmla="*/ 62 w 672"/>
                <a:gd name="T45" fmla="*/ 520 h 662"/>
                <a:gd name="T46" fmla="*/ 30 w 672"/>
                <a:gd name="T47" fmla="*/ 466 h 662"/>
                <a:gd name="T48" fmla="*/ 8 w 672"/>
                <a:gd name="T49" fmla="*/ 404 h 662"/>
                <a:gd name="T50" fmla="*/ 0 w 672"/>
                <a:gd name="T51" fmla="*/ 336 h 662"/>
                <a:gd name="T52" fmla="*/ 2 w 672"/>
                <a:gd name="T53" fmla="*/ 304 h 662"/>
                <a:gd name="T54" fmla="*/ 14 w 672"/>
                <a:gd name="T55" fmla="*/ 238 h 662"/>
                <a:gd name="T56" fmla="*/ 38 w 672"/>
                <a:gd name="T57" fmla="*/ 178 h 662"/>
                <a:gd name="T58" fmla="*/ 74 w 672"/>
                <a:gd name="T59" fmla="*/ 126 h 662"/>
                <a:gd name="T60" fmla="*/ 120 w 672"/>
                <a:gd name="T61" fmla="*/ 80 h 662"/>
                <a:gd name="T62" fmla="*/ 172 w 672"/>
                <a:gd name="T63" fmla="*/ 44 h 662"/>
                <a:gd name="T64" fmla="*/ 232 w 672"/>
                <a:gd name="T65" fmla="*/ 18 h 662"/>
                <a:gd name="T66" fmla="*/ 298 w 672"/>
                <a:gd name="T67" fmla="*/ 2 h 662"/>
                <a:gd name="T68" fmla="*/ 332 w 672"/>
                <a:gd name="T69" fmla="*/ 0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2" h="662">
                  <a:moveTo>
                    <a:pt x="332" y="0"/>
                  </a:moveTo>
                  <a:lnTo>
                    <a:pt x="332" y="0"/>
                  </a:lnTo>
                  <a:lnTo>
                    <a:pt x="366" y="2"/>
                  </a:lnTo>
                  <a:lnTo>
                    <a:pt x="400" y="6"/>
                  </a:lnTo>
                  <a:lnTo>
                    <a:pt x="432" y="14"/>
                  </a:lnTo>
                  <a:lnTo>
                    <a:pt x="462" y="24"/>
                  </a:lnTo>
                  <a:lnTo>
                    <a:pt x="492" y="38"/>
                  </a:lnTo>
                  <a:lnTo>
                    <a:pt x="520" y="54"/>
                  </a:lnTo>
                  <a:lnTo>
                    <a:pt x="546" y="74"/>
                  </a:lnTo>
                  <a:lnTo>
                    <a:pt x="570" y="94"/>
                  </a:lnTo>
                  <a:lnTo>
                    <a:pt x="592" y="118"/>
                  </a:lnTo>
                  <a:lnTo>
                    <a:pt x="612" y="142"/>
                  </a:lnTo>
                  <a:lnTo>
                    <a:pt x="630" y="170"/>
                  </a:lnTo>
                  <a:lnTo>
                    <a:pt x="644" y="198"/>
                  </a:lnTo>
                  <a:lnTo>
                    <a:pt x="656" y="228"/>
                  </a:lnTo>
                  <a:lnTo>
                    <a:pt x="664" y="260"/>
                  </a:lnTo>
                  <a:lnTo>
                    <a:pt x="670" y="292"/>
                  </a:lnTo>
                  <a:lnTo>
                    <a:pt x="672" y="326"/>
                  </a:lnTo>
                  <a:lnTo>
                    <a:pt x="672" y="326"/>
                  </a:lnTo>
                  <a:lnTo>
                    <a:pt x="672" y="360"/>
                  </a:lnTo>
                  <a:lnTo>
                    <a:pt x="668" y="394"/>
                  </a:lnTo>
                  <a:lnTo>
                    <a:pt x="660" y="424"/>
                  </a:lnTo>
                  <a:lnTo>
                    <a:pt x="648" y="456"/>
                  </a:lnTo>
                  <a:lnTo>
                    <a:pt x="634" y="484"/>
                  </a:lnTo>
                  <a:lnTo>
                    <a:pt x="618" y="512"/>
                  </a:lnTo>
                  <a:lnTo>
                    <a:pt x="600" y="538"/>
                  </a:lnTo>
                  <a:lnTo>
                    <a:pt x="578" y="562"/>
                  </a:lnTo>
                  <a:lnTo>
                    <a:pt x="554" y="584"/>
                  </a:lnTo>
                  <a:lnTo>
                    <a:pt x="528" y="604"/>
                  </a:lnTo>
                  <a:lnTo>
                    <a:pt x="502" y="620"/>
                  </a:lnTo>
                  <a:lnTo>
                    <a:pt x="472" y="634"/>
                  </a:lnTo>
                  <a:lnTo>
                    <a:pt x="442" y="646"/>
                  </a:lnTo>
                  <a:lnTo>
                    <a:pt x="410" y="654"/>
                  </a:lnTo>
                  <a:lnTo>
                    <a:pt x="376" y="660"/>
                  </a:lnTo>
                  <a:lnTo>
                    <a:pt x="342" y="662"/>
                  </a:lnTo>
                  <a:lnTo>
                    <a:pt x="342" y="662"/>
                  </a:lnTo>
                  <a:lnTo>
                    <a:pt x="308" y="662"/>
                  </a:lnTo>
                  <a:lnTo>
                    <a:pt x="274" y="656"/>
                  </a:lnTo>
                  <a:lnTo>
                    <a:pt x="242" y="650"/>
                  </a:lnTo>
                  <a:lnTo>
                    <a:pt x="210" y="638"/>
                  </a:lnTo>
                  <a:lnTo>
                    <a:pt x="182" y="626"/>
                  </a:lnTo>
                  <a:lnTo>
                    <a:pt x="154" y="608"/>
                  </a:lnTo>
                  <a:lnTo>
                    <a:pt x="128" y="590"/>
                  </a:lnTo>
                  <a:lnTo>
                    <a:pt x="102" y="570"/>
                  </a:lnTo>
                  <a:lnTo>
                    <a:pt x="80" y="546"/>
                  </a:lnTo>
                  <a:lnTo>
                    <a:pt x="62" y="520"/>
                  </a:lnTo>
                  <a:lnTo>
                    <a:pt x="44" y="494"/>
                  </a:lnTo>
                  <a:lnTo>
                    <a:pt x="30" y="466"/>
                  </a:lnTo>
                  <a:lnTo>
                    <a:pt x="18" y="434"/>
                  </a:lnTo>
                  <a:lnTo>
                    <a:pt x="8" y="404"/>
                  </a:lnTo>
                  <a:lnTo>
                    <a:pt x="4" y="370"/>
                  </a:lnTo>
                  <a:lnTo>
                    <a:pt x="0" y="336"/>
                  </a:lnTo>
                  <a:lnTo>
                    <a:pt x="0" y="336"/>
                  </a:lnTo>
                  <a:lnTo>
                    <a:pt x="2" y="304"/>
                  </a:lnTo>
                  <a:lnTo>
                    <a:pt x="6" y="270"/>
                  </a:lnTo>
                  <a:lnTo>
                    <a:pt x="14" y="238"/>
                  </a:lnTo>
                  <a:lnTo>
                    <a:pt x="26" y="208"/>
                  </a:lnTo>
                  <a:lnTo>
                    <a:pt x="38" y="178"/>
                  </a:lnTo>
                  <a:lnTo>
                    <a:pt x="56" y="152"/>
                  </a:lnTo>
                  <a:lnTo>
                    <a:pt x="74" y="126"/>
                  </a:lnTo>
                  <a:lnTo>
                    <a:pt x="96" y="102"/>
                  </a:lnTo>
                  <a:lnTo>
                    <a:pt x="120" y="80"/>
                  </a:lnTo>
                  <a:lnTo>
                    <a:pt x="144" y="60"/>
                  </a:lnTo>
                  <a:lnTo>
                    <a:pt x="172" y="44"/>
                  </a:lnTo>
                  <a:lnTo>
                    <a:pt x="202" y="28"/>
                  </a:lnTo>
                  <a:lnTo>
                    <a:pt x="232" y="18"/>
                  </a:lnTo>
                  <a:lnTo>
                    <a:pt x="264" y="8"/>
                  </a:lnTo>
                  <a:lnTo>
                    <a:pt x="298" y="2"/>
                  </a:lnTo>
                  <a:lnTo>
                    <a:pt x="332" y="0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39" name="Freeform 38"/>
            <p:cNvSpPr>
              <a:spLocks/>
            </p:cNvSpPr>
            <p:nvPr/>
          </p:nvSpPr>
          <p:spPr bwMode="auto">
            <a:xfrm>
              <a:off x="7412038" y="1630363"/>
              <a:ext cx="1073150" cy="1057275"/>
            </a:xfrm>
            <a:custGeom>
              <a:avLst/>
              <a:gdLst>
                <a:gd name="T0" fmla="*/ 332 w 676"/>
                <a:gd name="T1" fmla="*/ 0 h 666"/>
                <a:gd name="T2" fmla="*/ 400 w 676"/>
                <a:gd name="T3" fmla="*/ 6 h 666"/>
                <a:gd name="T4" fmla="*/ 464 w 676"/>
                <a:gd name="T5" fmla="*/ 24 h 666"/>
                <a:gd name="T6" fmla="*/ 522 w 676"/>
                <a:gd name="T7" fmla="*/ 54 h 666"/>
                <a:gd name="T8" fmla="*/ 572 w 676"/>
                <a:gd name="T9" fmla="*/ 94 h 666"/>
                <a:gd name="T10" fmla="*/ 614 w 676"/>
                <a:gd name="T11" fmla="*/ 144 h 666"/>
                <a:gd name="T12" fmla="*/ 646 w 676"/>
                <a:gd name="T13" fmla="*/ 200 h 666"/>
                <a:gd name="T14" fmla="*/ 668 w 676"/>
                <a:gd name="T15" fmla="*/ 262 h 666"/>
                <a:gd name="T16" fmla="*/ 676 w 676"/>
                <a:gd name="T17" fmla="*/ 328 h 666"/>
                <a:gd name="T18" fmla="*/ 674 w 676"/>
                <a:gd name="T19" fmla="*/ 362 h 666"/>
                <a:gd name="T20" fmla="*/ 662 w 676"/>
                <a:gd name="T21" fmla="*/ 426 h 666"/>
                <a:gd name="T22" fmla="*/ 638 w 676"/>
                <a:gd name="T23" fmla="*/ 486 h 666"/>
                <a:gd name="T24" fmla="*/ 602 w 676"/>
                <a:gd name="T25" fmla="*/ 540 h 666"/>
                <a:gd name="T26" fmla="*/ 556 w 676"/>
                <a:gd name="T27" fmla="*/ 586 h 666"/>
                <a:gd name="T28" fmla="*/ 504 w 676"/>
                <a:gd name="T29" fmla="*/ 624 h 666"/>
                <a:gd name="T30" fmla="*/ 442 w 676"/>
                <a:gd name="T31" fmla="*/ 650 h 666"/>
                <a:gd name="T32" fmla="*/ 378 w 676"/>
                <a:gd name="T33" fmla="*/ 664 h 666"/>
                <a:gd name="T34" fmla="*/ 342 w 676"/>
                <a:gd name="T35" fmla="*/ 666 h 666"/>
                <a:gd name="T36" fmla="*/ 274 w 676"/>
                <a:gd name="T37" fmla="*/ 660 h 666"/>
                <a:gd name="T38" fmla="*/ 212 w 676"/>
                <a:gd name="T39" fmla="*/ 642 h 666"/>
                <a:gd name="T40" fmla="*/ 154 w 676"/>
                <a:gd name="T41" fmla="*/ 612 h 666"/>
                <a:gd name="T42" fmla="*/ 102 w 676"/>
                <a:gd name="T43" fmla="*/ 572 h 666"/>
                <a:gd name="T44" fmla="*/ 60 w 676"/>
                <a:gd name="T45" fmla="*/ 524 h 666"/>
                <a:gd name="T46" fmla="*/ 28 w 676"/>
                <a:gd name="T47" fmla="*/ 468 h 666"/>
                <a:gd name="T48" fmla="*/ 8 w 676"/>
                <a:gd name="T49" fmla="*/ 406 h 666"/>
                <a:gd name="T50" fmla="*/ 0 w 676"/>
                <a:gd name="T51" fmla="*/ 338 h 666"/>
                <a:gd name="T52" fmla="*/ 2 w 676"/>
                <a:gd name="T53" fmla="*/ 304 h 666"/>
                <a:gd name="T54" fmla="*/ 14 w 676"/>
                <a:gd name="T55" fmla="*/ 240 h 666"/>
                <a:gd name="T56" fmla="*/ 38 w 676"/>
                <a:gd name="T57" fmla="*/ 180 h 666"/>
                <a:gd name="T58" fmla="*/ 74 w 676"/>
                <a:gd name="T59" fmla="*/ 126 h 666"/>
                <a:gd name="T60" fmla="*/ 120 w 676"/>
                <a:gd name="T61" fmla="*/ 80 h 666"/>
                <a:gd name="T62" fmla="*/ 172 w 676"/>
                <a:gd name="T63" fmla="*/ 44 h 666"/>
                <a:gd name="T64" fmla="*/ 232 w 676"/>
                <a:gd name="T65" fmla="*/ 18 h 666"/>
                <a:gd name="T66" fmla="*/ 298 w 676"/>
                <a:gd name="T67" fmla="*/ 2 h 666"/>
                <a:gd name="T68" fmla="*/ 332 w 676"/>
                <a:gd name="T6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6" h="666">
                  <a:moveTo>
                    <a:pt x="332" y="0"/>
                  </a:moveTo>
                  <a:lnTo>
                    <a:pt x="332" y="0"/>
                  </a:lnTo>
                  <a:lnTo>
                    <a:pt x="368" y="2"/>
                  </a:lnTo>
                  <a:lnTo>
                    <a:pt x="400" y="6"/>
                  </a:lnTo>
                  <a:lnTo>
                    <a:pt x="434" y="14"/>
                  </a:lnTo>
                  <a:lnTo>
                    <a:pt x="464" y="24"/>
                  </a:lnTo>
                  <a:lnTo>
                    <a:pt x="494" y="38"/>
                  </a:lnTo>
                  <a:lnTo>
                    <a:pt x="522" y="54"/>
                  </a:lnTo>
                  <a:lnTo>
                    <a:pt x="548" y="74"/>
                  </a:lnTo>
                  <a:lnTo>
                    <a:pt x="572" y="94"/>
                  </a:lnTo>
                  <a:lnTo>
                    <a:pt x="594" y="118"/>
                  </a:lnTo>
                  <a:lnTo>
                    <a:pt x="614" y="144"/>
                  </a:lnTo>
                  <a:lnTo>
                    <a:pt x="632" y="170"/>
                  </a:lnTo>
                  <a:lnTo>
                    <a:pt x="646" y="200"/>
                  </a:lnTo>
                  <a:lnTo>
                    <a:pt x="658" y="230"/>
                  </a:lnTo>
                  <a:lnTo>
                    <a:pt x="668" y="262"/>
                  </a:lnTo>
                  <a:lnTo>
                    <a:pt x="674" y="294"/>
                  </a:lnTo>
                  <a:lnTo>
                    <a:pt x="676" y="328"/>
                  </a:lnTo>
                  <a:lnTo>
                    <a:pt x="676" y="328"/>
                  </a:lnTo>
                  <a:lnTo>
                    <a:pt x="674" y="362"/>
                  </a:lnTo>
                  <a:lnTo>
                    <a:pt x="670" y="394"/>
                  </a:lnTo>
                  <a:lnTo>
                    <a:pt x="662" y="426"/>
                  </a:lnTo>
                  <a:lnTo>
                    <a:pt x="650" y="458"/>
                  </a:lnTo>
                  <a:lnTo>
                    <a:pt x="638" y="486"/>
                  </a:lnTo>
                  <a:lnTo>
                    <a:pt x="620" y="514"/>
                  </a:lnTo>
                  <a:lnTo>
                    <a:pt x="602" y="540"/>
                  </a:lnTo>
                  <a:lnTo>
                    <a:pt x="580" y="564"/>
                  </a:lnTo>
                  <a:lnTo>
                    <a:pt x="556" y="586"/>
                  </a:lnTo>
                  <a:lnTo>
                    <a:pt x="530" y="606"/>
                  </a:lnTo>
                  <a:lnTo>
                    <a:pt x="504" y="624"/>
                  </a:lnTo>
                  <a:lnTo>
                    <a:pt x="474" y="638"/>
                  </a:lnTo>
                  <a:lnTo>
                    <a:pt x="442" y="650"/>
                  </a:lnTo>
                  <a:lnTo>
                    <a:pt x="410" y="658"/>
                  </a:lnTo>
                  <a:lnTo>
                    <a:pt x="378" y="664"/>
                  </a:lnTo>
                  <a:lnTo>
                    <a:pt x="342" y="666"/>
                  </a:lnTo>
                  <a:lnTo>
                    <a:pt x="342" y="666"/>
                  </a:lnTo>
                  <a:lnTo>
                    <a:pt x="308" y="664"/>
                  </a:lnTo>
                  <a:lnTo>
                    <a:pt x="274" y="660"/>
                  </a:lnTo>
                  <a:lnTo>
                    <a:pt x="242" y="652"/>
                  </a:lnTo>
                  <a:lnTo>
                    <a:pt x="212" y="642"/>
                  </a:lnTo>
                  <a:lnTo>
                    <a:pt x="182" y="628"/>
                  </a:lnTo>
                  <a:lnTo>
                    <a:pt x="154" y="612"/>
                  </a:lnTo>
                  <a:lnTo>
                    <a:pt x="128" y="594"/>
                  </a:lnTo>
                  <a:lnTo>
                    <a:pt x="102" y="572"/>
                  </a:lnTo>
                  <a:lnTo>
                    <a:pt x="80" y="548"/>
                  </a:lnTo>
                  <a:lnTo>
                    <a:pt x="60" y="524"/>
                  </a:lnTo>
                  <a:lnTo>
                    <a:pt x="44" y="496"/>
                  </a:lnTo>
                  <a:lnTo>
                    <a:pt x="28" y="468"/>
                  </a:lnTo>
                  <a:lnTo>
                    <a:pt x="16" y="436"/>
                  </a:lnTo>
                  <a:lnTo>
                    <a:pt x="8" y="406"/>
                  </a:lnTo>
                  <a:lnTo>
                    <a:pt x="2" y="372"/>
                  </a:lnTo>
                  <a:lnTo>
                    <a:pt x="0" y="338"/>
                  </a:lnTo>
                  <a:lnTo>
                    <a:pt x="0" y="338"/>
                  </a:lnTo>
                  <a:lnTo>
                    <a:pt x="2" y="304"/>
                  </a:lnTo>
                  <a:lnTo>
                    <a:pt x="6" y="272"/>
                  </a:lnTo>
                  <a:lnTo>
                    <a:pt x="14" y="240"/>
                  </a:lnTo>
                  <a:lnTo>
                    <a:pt x="24" y="208"/>
                  </a:lnTo>
                  <a:lnTo>
                    <a:pt x="38" y="180"/>
                  </a:lnTo>
                  <a:lnTo>
                    <a:pt x="54" y="152"/>
                  </a:lnTo>
                  <a:lnTo>
                    <a:pt x="74" y="126"/>
                  </a:lnTo>
                  <a:lnTo>
                    <a:pt x="96" y="102"/>
                  </a:lnTo>
                  <a:lnTo>
                    <a:pt x="120" y="80"/>
                  </a:lnTo>
                  <a:lnTo>
                    <a:pt x="144" y="60"/>
                  </a:lnTo>
                  <a:lnTo>
                    <a:pt x="172" y="44"/>
                  </a:lnTo>
                  <a:lnTo>
                    <a:pt x="202" y="28"/>
                  </a:lnTo>
                  <a:lnTo>
                    <a:pt x="232" y="18"/>
                  </a:lnTo>
                  <a:lnTo>
                    <a:pt x="264" y="8"/>
                  </a:lnTo>
                  <a:lnTo>
                    <a:pt x="298" y="2"/>
                  </a:lnTo>
                  <a:lnTo>
                    <a:pt x="332" y="0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D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40" name="Freeform 39"/>
            <p:cNvSpPr>
              <a:spLocks/>
            </p:cNvSpPr>
            <p:nvPr/>
          </p:nvSpPr>
          <p:spPr bwMode="auto">
            <a:xfrm>
              <a:off x="7408863" y="1627188"/>
              <a:ext cx="1076325" cy="1060450"/>
            </a:xfrm>
            <a:custGeom>
              <a:avLst/>
              <a:gdLst>
                <a:gd name="T0" fmla="*/ 334 w 678"/>
                <a:gd name="T1" fmla="*/ 0 h 668"/>
                <a:gd name="T2" fmla="*/ 402 w 678"/>
                <a:gd name="T3" fmla="*/ 6 h 668"/>
                <a:gd name="T4" fmla="*/ 466 w 678"/>
                <a:gd name="T5" fmla="*/ 24 h 668"/>
                <a:gd name="T6" fmla="*/ 524 w 678"/>
                <a:gd name="T7" fmla="*/ 54 h 668"/>
                <a:gd name="T8" fmla="*/ 574 w 678"/>
                <a:gd name="T9" fmla="*/ 94 h 668"/>
                <a:gd name="T10" fmla="*/ 618 w 678"/>
                <a:gd name="T11" fmla="*/ 144 h 668"/>
                <a:gd name="T12" fmla="*/ 650 w 678"/>
                <a:gd name="T13" fmla="*/ 200 h 668"/>
                <a:gd name="T14" fmla="*/ 670 w 678"/>
                <a:gd name="T15" fmla="*/ 262 h 668"/>
                <a:gd name="T16" fmla="*/ 678 w 678"/>
                <a:gd name="T17" fmla="*/ 330 h 668"/>
                <a:gd name="T18" fmla="*/ 676 w 678"/>
                <a:gd name="T19" fmla="*/ 364 h 668"/>
                <a:gd name="T20" fmla="*/ 664 w 678"/>
                <a:gd name="T21" fmla="*/ 428 h 668"/>
                <a:gd name="T22" fmla="*/ 640 w 678"/>
                <a:gd name="T23" fmla="*/ 490 h 668"/>
                <a:gd name="T24" fmla="*/ 604 w 678"/>
                <a:gd name="T25" fmla="*/ 544 h 668"/>
                <a:gd name="T26" fmla="*/ 558 w 678"/>
                <a:gd name="T27" fmla="*/ 590 h 668"/>
                <a:gd name="T28" fmla="*/ 504 w 678"/>
                <a:gd name="T29" fmla="*/ 626 h 668"/>
                <a:gd name="T30" fmla="*/ 444 w 678"/>
                <a:gd name="T31" fmla="*/ 652 h 668"/>
                <a:gd name="T32" fmla="*/ 378 w 678"/>
                <a:gd name="T33" fmla="*/ 666 h 668"/>
                <a:gd name="T34" fmla="*/ 344 w 678"/>
                <a:gd name="T35" fmla="*/ 668 h 668"/>
                <a:gd name="T36" fmla="*/ 276 w 678"/>
                <a:gd name="T37" fmla="*/ 664 h 668"/>
                <a:gd name="T38" fmla="*/ 212 w 678"/>
                <a:gd name="T39" fmla="*/ 644 h 668"/>
                <a:gd name="T40" fmla="*/ 154 w 678"/>
                <a:gd name="T41" fmla="*/ 614 h 668"/>
                <a:gd name="T42" fmla="*/ 102 w 678"/>
                <a:gd name="T43" fmla="*/ 574 h 668"/>
                <a:gd name="T44" fmla="*/ 60 w 678"/>
                <a:gd name="T45" fmla="*/ 526 h 668"/>
                <a:gd name="T46" fmla="*/ 28 w 678"/>
                <a:gd name="T47" fmla="*/ 470 h 668"/>
                <a:gd name="T48" fmla="*/ 8 w 678"/>
                <a:gd name="T49" fmla="*/ 408 h 668"/>
                <a:gd name="T50" fmla="*/ 0 w 678"/>
                <a:gd name="T51" fmla="*/ 340 h 668"/>
                <a:gd name="T52" fmla="*/ 0 w 678"/>
                <a:gd name="T53" fmla="*/ 306 h 668"/>
                <a:gd name="T54" fmla="*/ 14 w 678"/>
                <a:gd name="T55" fmla="*/ 240 h 668"/>
                <a:gd name="T56" fmla="*/ 38 w 678"/>
                <a:gd name="T57" fmla="*/ 180 h 668"/>
                <a:gd name="T58" fmla="*/ 74 w 678"/>
                <a:gd name="T59" fmla="*/ 126 h 668"/>
                <a:gd name="T60" fmla="*/ 120 w 678"/>
                <a:gd name="T61" fmla="*/ 80 h 668"/>
                <a:gd name="T62" fmla="*/ 172 w 678"/>
                <a:gd name="T63" fmla="*/ 44 h 668"/>
                <a:gd name="T64" fmla="*/ 234 w 678"/>
                <a:gd name="T65" fmla="*/ 16 h 668"/>
                <a:gd name="T66" fmla="*/ 298 w 678"/>
                <a:gd name="T67" fmla="*/ 2 h 668"/>
                <a:gd name="T68" fmla="*/ 334 w 678"/>
                <a:gd name="T69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8" h="668">
                  <a:moveTo>
                    <a:pt x="334" y="0"/>
                  </a:moveTo>
                  <a:lnTo>
                    <a:pt x="334" y="0"/>
                  </a:lnTo>
                  <a:lnTo>
                    <a:pt x="368" y="2"/>
                  </a:lnTo>
                  <a:lnTo>
                    <a:pt x="402" y="6"/>
                  </a:lnTo>
                  <a:lnTo>
                    <a:pt x="434" y="14"/>
                  </a:lnTo>
                  <a:lnTo>
                    <a:pt x="466" y="24"/>
                  </a:lnTo>
                  <a:lnTo>
                    <a:pt x="496" y="38"/>
                  </a:lnTo>
                  <a:lnTo>
                    <a:pt x="524" y="54"/>
                  </a:lnTo>
                  <a:lnTo>
                    <a:pt x="550" y="74"/>
                  </a:lnTo>
                  <a:lnTo>
                    <a:pt x="574" y="94"/>
                  </a:lnTo>
                  <a:lnTo>
                    <a:pt x="598" y="118"/>
                  </a:lnTo>
                  <a:lnTo>
                    <a:pt x="618" y="144"/>
                  </a:lnTo>
                  <a:lnTo>
                    <a:pt x="634" y="170"/>
                  </a:lnTo>
                  <a:lnTo>
                    <a:pt x="650" y="200"/>
                  </a:lnTo>
                  <a:lnTo>
                    <a:pt x="662" y="230"/>
                  </a:lnTo>
                  <a:lnTo>
                    <a:pt x="670" y="262"/>
                  </a:lnTo>
                  <a:lnTo>
                    <a:pt x="676" y="296"/>
                  </a:lnTo>
                  <a:lnTo>
                    <a:pt x="678" y="330"/>
                  </a:lnTo>
                  <a:lnTo>
                    <a:pt x="678" y="330"/>
                  </a:lnTo>
                  <a:lnTo>
                    <a:pt x="676" y="364"/>
                  </a:lnTo>
                  <a:lnTo>
                    <a:pt x="672" y="396"/>
                  </a:lnTo>
                  <a:lnTo>
                    <a:pt x="664" y="428"/>
                  </a:lnTo>
                  <a:lnTo>
                    <a:pt x="654" y="460"/>
                  </a:lnTo>
                  <a:lnTo>
                    <a:pt x="640" y="490"/>
                  </a:lnTo>
                  <a:lnTo>
                    <a:pt x="622" y="518"/>
                  </a:lnTo>
                  <a:lnTo>
                    <a:pt x="604" y="544"/>
                  </a:lnTo>
                  <a:lnTo>
                    <a:pt x="582" y="568"/>
                  </a:lnTo>
                  <a:lnTo>
                    <a:pt x="558" y="590"/>
                  </a:lnTo>
                  <a:lnTo>
                    <a:pt x="532" y="608"/>
                  </a:lnTo>
                  <a:lnTo>
                    <a:pt x="504" y="626"/>
                  </a:lnTo>
                  <a:lnTo>
                    <a:pt x="476" y="640"/>
                  </a:lnTo>
                  <a:lnTo>
                    <a:pt x="444" y="652"/>
                  </a:lnTo>
                  <a:lnTo>
                    <a:pt x="412" y="662"/>
                  </a:lnTo>
                  <a:lnTo>
                    <a:pt x="378" y="666"/>
                  </a:lnTo>
                  <a:lnTo>
                    <a:pt x="344" y="668"/>
                  </a:lnTo>
                  <a:lnTo>
                    <a:pt x="344" y="668"/>
                  </a:lnTo>
                  <a:lnTo>
                    <a:pt x="310" y="668"/>
                  </a:lnTo>
                  <a:lnTo>
                    <a:pt x="276" y="664"/>
                  </a:lnTo>
                  <a:lnTo>
                    <a:pt x="242" y="656"/>
                  </a:lnTo>
                  <a:lnTo>
                    <a:pt x="212" y="644"/>
                  </a:lnTo>
                  <a:lnTo>
                    <a:pt x="182" y="632"/>
                  </a:lnTo>
                  <a:lnTo>
                    <a:pt x="154" y="614"/>
                  </a:lnTo>
                  <a:lnTo>
                    <a:pt x="126" y="596"/>
                  </a:lnTo>
                  <a:lnTo>
                    <a:pt x="102" y="574"/>
                  </a:lnTo>
                  <a:lnTo>
                    <a:pt x="80" y="552"/>
                  </a:lnTo>
                  <a:lnTo>
                    <a:pt x="60" y="526"/>
                  </a:lnTo>
                  <a:lnTo>
                    <a:pt x="42" y="498"/>
                  </a:lnTo>
                  <a:lnTo>
                    <a:pt x="28" y="470"/>
                  </a:lnTo>
                  <a:lnTo>
                    <a:pt x="16" y="438"/>
                  </a:lnTo>
                  <a:lnTo>
                    <a:pt x="8" y="408"/>
                  </a:lnTo>
                  <a:lnTo>
                    <a:pt x="2" y="374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06"/>
                  </a:lnTo>
                  <a:lnTo>
                    <a:pt x="6" y="272"/>
                  </a:lnTo>
                  <a:lnTo>
                    <a:pt x="14" y="240"/>
                  </a:lnTo>
                  <a:lnTo>
                    <a:pt x="24" y="210"/>
                  </a:lnTo>
                  <a:lnTo>
                    <a:pt x="38" y="180"/>
                  </a:lnTo>
                  <a:lnTo>
                    <a:pt x="54" y="152"/>
                  </a:lnTo>
                  <a:lnTo>
                    <a:pt x="74" y="126"/>
                  </a:lnTo>
                  <a:lnTo>
                    <a:pt x="96" y="102"/>
                  </a:lnTo>
                  <a:lnTo>
                    <a:pt x="120" y="80"/>
                  </a:lnTo>
                  <a:lnTo>
                    <a:pt x="144" y="60"/>
                  </a:lnTo>
                  <a:lnTo>
                    <a:pt x="172" y="44"/>
                  </a:lnTo>
                  <a:lnTo>
                    <a:pt x="202" y="28"/>
                  </a:lnTo>
                  <a:lnTo>
                    <a:pt x="234" y="16"/>
                  </a:lnTo>
                  <a:lnTo>
                    <a:pt x="266" y="8"/>
                  </a:lnTo>
                  <a:lnTo>
                    <a:pt x="298" y="2"/>
                  </a:lnTo>
                  <a:lnTo>
                    <a:pt x="334" y="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41" name="Freeform 40"/>
            <p:cNvSpPr>
              <a:spLocks/>
            </p:cNvSpPr>
            <p:nvPr/>
          </p:nvSpPr>
          <p:spPr bwMode="auto">
            <a:xfrm>
              <a:off x="7402513" y="1624013"/>
              <a:ext cx="1082675" cy="1066800"/>
            </a:xfrm>
            <a:custGeom>
              <a:avLst/>
              <a:gdLst>
                <a:gd name="T0" fmla="*/ 336 w 682"/>
                <a:gd name="T1" fmla="*/ 0 h 672"/>
                <a:gd name="T2" fmla="*/ 406 w 682"/>
                <a:gd name="T3" fmla="*/ 6 h 672"/>
                <a:gd name="T4" fmla="*/ 470 w 682"/>
                <a:gd name="T5" fmla="*/ 24 h 672"/>
                <a:gd name="T6" fmla="*/ 528 w 682"/>
                <a:gd name="T7" fmla="*/ 54 h 672"/>
                <a:gd name="T8" fmla="*/ 580 w 682"/>
                <a:gd name="T9" fmla="*/ 96 h 672"/>
                <a:gd name="T10" fmla="*/ 622 w 682"/>
                <a:gd name="T11" fmla="*/ 144 h 672"/>
                <a:gd name="T12" fmla="*/ 654 w 682"/>
                <a:gd name="T13" fmla="*/ 200 h 672"/>
                <a:gd name="T14" fmla="*/ 674 w 682"/>
                <a:gd name="T15" fmla="*/ 264 h 672"/>
                <a:gd name="T16" fmla="*/ 682 w 682"/>
                <a:gd name="T17" fmla="*/ 330 h 672"/>
                <a:gd name="T18" fmla="*/ 682 w 682"/>
                <a:gd name="T19" fmla="*/ 366 h 672"/>
                <a:gd name="T20" fmla="*/ 668 w 682"/>
                <a:gd name="T21" fmla="*/ 430 h 672"/>
                <a:gd name="T22" fmla="*/ 644 w 682"/>
                <a:gd name="T23" fmla="*/ 492 h 672"/>
                <a:gd name="T24" fmla="*/ 608 w 682"/>
                <a:gd name="T25" fmla="*/ 546 h 672"/>
                <a:gd name="T26" fmla="*/ 562 w 682"/>
                <a:gd name="T27" fmla="*/ 592 h 672"/>
                <a:gd name="T28" fmla="*/ 508 w 682"/>
                <a:gd name="T29" fmla="*/ 628 h 672"/>
                <a:gd name="T30" fmla="*/ 448 w 682"/>
                <a:gd name="T31" fmla="*/ 656 h 672"/>
                <a:gd name="T32" fmla="*/ 382 w 682"/>
                <a:gd name="T33" fmla="*/ 670 h 672"/>
                <a:gd name="T34" fmla="*/ 346 w 682"/>
                <a:gd name="T35" fmla="*/ 672 h 672"/>
                <a:gd name="T36" fmla="*/ 278 w 682"/>
                <a:gd name="T37" fmla="*/ 666 h 672"/>
                <a:gd name="T38" fmla="*/ 214 w 682"/>
                <a:gd name="T39" fmla="*/ 648 h 672"/>
                <a:gd name="T40" fmla="*/ 156 w 682"/>
                <a:gd name="T41" fmla="*/ 618 h 672"/>
                <a:gd name="T42" fmla="*/ 104 w 682"/>
                <a:gd name="T43" fmla="*/ 578 h 672"/>
                <a:gd name="T44" fmla="*/ 62 w 682"/>
                <a:gd name="T45" fmla="*/ 528 h 672"/>
                <a:gd name="T46" fmla="*/ 30 w 682"/>
                <a:gd name="T47" fmla="*/ 472 h 672"/>
                <a:gd name="T48" fmla="*/ 8 w 682"/>
                <a:gd name="T49" fmla="*/ 408 h 672"/>
                <a:gd name="T50" fmla="*/ 0 w 682"/>
                <a:gd name="T51" fmla="*/ 342 h 672"/>
                <a:gd name="T52" fmla="*/ 2 w 682"/>
                <a:gd name="T53" fmla="*/ 308 h 672"/>
                <a:gd name="T54" fmla="*/ 14 w 682"/>
                <a:gd name="T55" fmla="*/ 242 h 672"/>
                <a:gd name="T56" fmla="*/ 40 w 682"/>
                <a:gd name="T57" fmla="*/ 180 h 672"/>
                <a:gd name="T58" fmla="*/ 76 w 682"/>
                <a:gd name="T59" fmla="*/ 126 h 672"/>
                <a:gd name="T60" fmla="*/ 120 w 682"/>
                <a:gd name="T61" fmla="*/ 80 h 672"/>
                <a:gd name="T62" fmla="*/ 174 w 682"/>
                <a:gd name="T63" fmla="*/ 44 h 672"/>
                <a:gd name="T64" fmla="*/ 236 w 682"/>
                <a:gd name="T65" fmla="*/ 16 h 672"/>
                <a:gd name="T66" fmla="*/ 302 w 682"/>
                <a:gd name="T67" fmla="*/ 2 h 672"/>
                <a:gd name="T68" fmla="*/ 336 w 682"/>
                <a:gd name="T6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2" h="672">
                  <a:moveTo>
                    <a:pt x="336" y="0"/>
                  </a:moveTo>
                  <a:lnTo>
                    <a:pt x="336" y="0"/>
                  </a:lnTo>
                  <a:lnTo>
                    <a:pt x="372" y="2"/>
                  </a:lnTo>
                  <a:lnTo>
                    <a:pt x="406" y="6"/>
                  </a:lnTo>
                  <a:lnTo>
                    <a:pt x="438" y="14"/>
                  </a:lnTo>
                  <a:lnTo>
                    <a:pt x="470" y="24"/>
                  </a:lnTo>
                  <a:lnTo>
                    <a:pt x="500" y="38"/>
                  </a:lnTo>
                  <a:lnTo>
                    <a:pt x="528" y="54"/>
                  </a:lnTo>
                  <a:lnTo>
                    <a:pt x="554" y="74"/>
                  </a:lnTo>
                  <a:lnTo>
                    <a:pt x="580" y="96"/>
                  </a:lnTo>
                  <a:lnTo>
                    <a:pt x="602" y="118"/>
                  </a:lnTo>
                  <a:lnTo>
                    <a:pt x="622" y="144"/>
                  </a:lnTo>
                  <a:lnTo>
                    <a:pt x="640" y="172"/>
                  </a:lnTo>
                  <a:lnTo>
                    <a:pt x="654" y="200"/>
                  </a:lnTo>
                  <a:lnTo>
                    <a:pt x="666" y="232"/>
                  </a:lnTo>
                  <a:lnTo>
                    <a:pt x="674" y="264"/>
                  </a:lnTo>
                  <a:lnTo>
                    <a:pt x="680" y="296"/>
                  </a:lnTo>
                  <a:lnTo>
                    <a:pt x="682" y="330"/>
                  </a:lnTo>
                  <a:lnTo>
                    <a:pt x="682" y="330"/>
                  </a:lnTo>
                  <a:lnTo>
                    <a:pt x="682" y="366"/>
                  </a:lnTo>
                  <a:lnTo>
                    <a:pt x="676" y="398"/>
                  </a:lnTo>
                  <a:lnTo>
                    <a:pt x="668" y="430"/>
                  </a:lnTo>
                  <a:lnTo>
                    <a:pt x="658" y="462"/>
                  </a:lnTo>
                  <a:lnTo>
                    <a:pt x="644" y="492"/>
                  </a:lnTo>
                  <a:lnTo>
                    <a:pt x="628" y="520"/>
                  </a:lnTo>
                  <a:lnTo>
                    <a:pt x="608" y="546"/>
                  </a:lnTo>
                  <a:lnTo>
                    <a:pt x="586" y="570"/>
                  </a:lnTo>
                  <a:lnTo>
                    <a:pt x="562" y="592"/>
                  </a:lnTo>
                  <a:lnTo>
                    <a:pt x="536" y="612"/>
                  </a:lnTo>
                  <a:lnTo>
                    <a:pt x="508" y="628"/>
                  </a:lnTo>
                  <a:lnTo>
                    <a:pt x="478" y="644"/>
                  </a:lnTo>
                  <a:lnTo>
                    <a:pt x="448" y="656"/>
                  </a:lnTo>
                  <a:lnTo>
                    <a:pt x="416" y="664"/>
                  </a:lnTo>
                  <a:lnTo>
                    <a:pt x="382" y="670"/>
                  </a:lnTo>
                  <a:lnTo>
                    <a:pt x="346" y="672"/>
                  </a:lnTo>
                  <a:lnTo>
                    <a:pt x="346" y="672"/>
                  </a:lnTo>
                  <a:lnTo>
                    <a:pt x="312" y="670"/>
                  </a:lnTo>
                  <a:lnTo>
                    <a:pt x="278" y="666"/>
                  </a:lnTo>
                  <a:lnTo>
                    <a:pt x="246" y="658"/>
                  </a:lnTo>
                  <a:lnTo>
                    <a:pt x="214" y="648"/>
                  </a:lnTo>
                  <a:lnTo>
                    <a:pt x="184" y="634"/>
                  </a:lnTo>
                  <a:lnTo>
                    <a:pt x="156" y="618"/>
                  </a:lnTo>
                  <a:lnTo>
                    <a:pt x="128" y="598"/>
                  </a:lnTo>
                  <a:lnTo>
                    <a:pt x="104" y="578"/>
                  </a:lnTo>
                  <a:lnTo>
                    <a:pt x="82" y="554"/>
                  </a:lnTo>
                  <a:lnTo>
                    <a:pt x="62" y="528"/>
                  </a:lnTo>
                  <a:lnTo>
                    <a:pt x="44" y="500"/>
                  </a:lnTo>
                  <a:lnTo>
                    <a:pt x="30" y="472"/>
                  </a:lnTo>
                  <a:lnTo>
                    <a:pt x="18" y="440"/>
                  </a:lnTo>
                  <a:lnTo>
                    <a:pt x="8" y="408"/>
                  </a:lnTo>
                  <a:lnTo>
                    <a:pt x="2" y="376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2" y="308"/>
                  </a:lnTo>
                  <a:lnTo>
                    <a:pt x="6" y="274"/>
                  </a:lnTo>
                  <a:lnTo>
                    <a:pt x="14" y="242"/>
                  </a:lnTo>
                  <a:lnTo>
                    <a:pt x="26" y="210"/>
                  </a:lnTo>
                  <a:lnTo>
                    <a:pt x="40" y="180"/>
                  </a:lnTo>
                  <a:lnTo>
                    <a:pt x="56" y="152"/>
                  </a:lnTo>
                  <a:lnTo>
                    <a:pt x="76" y="126"/>
                  </a:lnTo>
                  <a:lnTo>
                    <a:pt x="96" y="102"/>
                  </a:lnTo>
                  <a:lnTo>
                    <a:pt x="120" y="80"/>
                  </a:lnTo>
                  <a:lnTo>
                    <a:pt x="146" y="60"/>
                  </a:lnTo>
                  <a:lnTo>
                    <a:pt x="174" y="44"/>
                  </a:lnTo>
                  <a:lnTo>
                    <a:pt x="204" y="28"/>
                  </a:lnTo>
                  <a:lnTo>
                    <a:pt x="236" y="16"/>
                  </a:lnTo>
                  <a:lnTo>
                    <a:pt x="268" y="8"/>
                  </a:lnTo>
                  <a:lnTo>
                    <a:pt x="302" y="2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42" name="Freeform 41"/>
            <p:cNvSpPr>
              <a:spLocks/>
            </p:cNvSpPr>
            <p:nvPr/>
          </p:nvSpPr>
          <p:spPr bwMode="auto">
            <a:xfrm>
              <a:off x="7399338" y="1620838"/>
              <a:ext cx="1089025" cy="1073150"/>
            </a:xfrm>
            <a:custGeom>
              <a:avLst/>
              <a:gdLst>
                <a:gd name="T0" fmla="*/ 338 w 686"/>
                <a:gd name="T1" fmla="*/ 0 h 676"/>
                <a:gd name="T2" fmla="*/ 406 w 686"/>
                <a:gd name="T3" fmla="*/ 6 h 676"/>
                <a:gd name="T4" fmla="*/ 472 w 686"/>
                <a:gd name="T5" fmla="*/ 24 h 676"/>
                <a:gd name="T6" fmla="*/ 530 w 686"/>
                <a:gd name="T7" fmla="*/ 54 h 676"/>
                <a:gd name="T8" fmla="*/ 582 w 686"/>
                <a:gd name="T9" fmla="*/ 96 h 676"/>
                <a:gd name="T10" fmla="*/ 624 w 686"/>
                <a:gd name="T11" fmla="*/ 144 h 676"/>
                <a:gd name="T12" fmla="*/ 656 w 686"/>
                <a:gd name="T13" fmla="*/ 202 h 676"/>
                <a:gd name="T14" fmla="*/ 678 w 686"/>
                <a:gd name="T15" fmla="*/ 264 h 676"/>
                <a:gd name="T16" fmla="*/ 686 w 686"/>
                <a:gd name="T17" fmla="*/ 332 h 676"/>
                <a:gd name="T18" fmla="*/ 684 w 686"/>
                <a:gd name="T19" fmla="*/ 366 h 676"/>
                <a:gd name="T20" fmla="*/ 672 w 686"/>
                <a:gd name="T21" fmla="*/ 432 h 676"/>
                <a:gd name="T22" fmla="*/ 646 w 686"/>
                <a:gd name="T23" fmla="*/ 494 h 676"/>
                <a:gd name="T24" fmla="*/ 610 w 686"/>
                <a:gd name="T25" fmla="*/ 548 h 676"/>
                <a:gd name="T26" fmla="*/ 564 w 686"/>
                <a:gd name="T27" fmla="*/ 594 h 676"/>
                <a:gd name="T28" fmla="*/ 510 w 686"/>
                <a:gd name="T29" fmla="*/ 632 h 676"/>
                <a:gd name="T30" fmla="*/ 450 w 686"/>
                <a:gd name="T31" fmla="*/ 658 h 676"/>
                <a:gd name="T32" fmla="*/ 382 w 686"/>
                <a:gd name="T33" fmla="*/ 672 h 676"/>
                <a:gd name="T34" fmla="*/ 348 w 686"/>
                <a:gd name="T35" fmla="*/ 676 h 676"/>
                <a:gd name="T36" fmla="*/ 278 w 686"/>
                <a:gd name="T37" fmla="*/ 670 h 676"/>
                <a:gd name="T38" fmla="*/ 214 w 686"/>
                <a:gd name="T39" fmla="*/ 650 h 676"/>
                <a:gd name="T40" fmla="*/ 156 w 686"/>
                <a:gd name="T41" fmla="*/ 620 h 676"/>
                <a:gd name="T42" fmla="*/ 104 w 686"/>
                <a:gd name="T43" fmla="*/ 580 h 676"/>
                <a:gd name="T44" fmla="*/ 62 w 686"/>
                <a:gd name="T45" fmla="*/ 530 h 676"/>
                <a:gd name="T46" fmla="*/ 28 w 686"/>
                <a:gd name="T47" fmla="*/ 474 h 676"/>
                <a:gd name="T48" fmla="*/ 8 w 686"/>
                <a:gd name="T49" fmla="*/ 410 h 676"/>
                <a:gd name="T50" fmla="*/ 0 w 686"/>
                <a:gd name="T51" fmla="*/ 342 h 676"/>
                <a:gd name="T52" fmla="*/ 2 w 686"/>
                <a:gd name="T53" fmla="*/ 308 h 676"/>
                <a:gd name="T54" fmla="*/ 14 w 686"/>
                <a:gd name="T55" fmla="*/ 242 h 676"/>
                <a:gd name="T56" fmla="*/ 38 w 686"/>
                <a:gd name="T57" fmla="*/ 182 h 676"/>
                <a:gd name="T58" fmla="*/ 74 w 686"/>
                <a:gd name="T59" fmla="*/ 128 h 676"/>
                <a:gd name="T60" fmla="*/ 120 w 686"/>
                <a:gd name="T61" fmla="*/ 80 h 676"/>
                <a:gd name="T62" fmla="*/ 174 w 686"/>
                <a:gd name="T63" fmla="*/ 44 h 676"/>
                <a:gd name="T64" fmla="*/ 236 w 686"/>
                <a:gd name="T65" fmla="*/ 16 h 676"/>
                <a:gd name="T66" fmla="*/ 302 w 686"/>
                <a:gd name="T67" fmla="*/ 2 h 676"/>
                <a:gd name="T68" fmla="*/ 338 w 686"/>
                <a:gd name="T69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6" h="676">
                  <a:moveTo>
                    <a:pt x="338" y="0"/>
                  </a:moveTo>
                  <a:lnTo>
                    <a:pt x="338" y="0"/>
                  </a:lnTo>
                  <a:lnTo>
                    <a:pt x="372" y="2"/>
                  </a:lnTo>
                  <a:lnTo>
                    <a:pt x="406" y="6"/>
                  </a:lnTo>
                  <a:lnTo>
                    <a:pt x="440" y="14"/>
                  </a:lnTo>
                  <a:lnTo>
                    <a:pt x="472" y="24"/>
                  </a:lnTo>
                  <a:lnTo>
                    <a:pt x="502" y="38"/>
                  </a:lnTo>
                  <a:lnTo>
                    <a:pt x="530" y="54"/>
                  </a:lnTo>
                  <a:lnTo>
                    <a:pt x="556" y="74"/>
                  </a:lnTo>
                  <a:lnTo>
                    <a:pt x="582" y="96"/>
                  </a:lnTo>
                  <a:lnTo>
                    <a:pt x="604" y="118"/>
                  </a:lnTo>
                  <a:lnTo>
                    <a:pt x="624" y="144"/>
                  </a:lnTo>
                  <a:lnTo>
                    <a:pt x="642" y="172"/>
                  </a:lnTo>
                  <a:lnTo>
                    <a:pt x="656" y="202"/>
                  </a:lnTo>
                  <a:lnTo>
                    <a:pt x="668" y="232"/>
                  </a:lnTo>
                  <a:lnTo>
                    <a:pt x="678" y="264"/>
                  </a:lnTo>
                  <a:lnTo>
                    <a:pt x="684" y="298"/>
                  </a:lnTo>
                  <a:lnTo>
                    <a:pt x="686" y="332"/>
                  </a:lnTo>
                  <a:lnTo>
                    <a:pt x="686" y="332"/>
                  </a:lnTo>
                  <a:lnTo>
                    <a:pt x="684" y="366"/>
                  </a:lnTo>
                  <a:lnTo>
                    <a:pt x="680" y="400"/>
                  </a:lnTo>
                  <a:lnTo>
                    <a:pt x="672" y="432"/>
                  </a:lnTo>
                  <a:lnTo>
                    <a:pt x="660" y="464"/>
                  </a:lnTo>
                  <a:lnTo>
                    <a:pt x="646" y="494"/>
                  </a:lnTo>
                  <a:lnTo>
                    <a:pt x="630" y="522"/>
                  </a:lnTo>
                  <a:lnTo>
                    <a:pt x="610" y="548"/>
                  </a:lnTo>
                  <a:lnTo>
                    <a:pt x="588" y="572"/>
                  </a:lnTo>
                  <a:lnTo>
                    <a:pt x="564" y="594"/>
                  </a:lnTo>
                  <a:lnTo>
                    <a:pt x="538" y="614"/>
                  </a:lnTo>
                  <a:lnTo>
                    <a:pt x="510" y="632"/>
                  </a:lnTo>
                  <a:lnTo>
                    <a:pt x="480" y="646"/>
                  </a:lnTo>
                  <a:lnTo>
                    <a:pt x="450" y="658"/>
                  </a:lnTo>
                  <a:lnTo>
                    <a:pt x="416" y="668"/>
                  </a:lnTo>
                  <a:lnTo>
                    <a:pt x="382" y="672"/>
                  </a:lnTo>
                  <a:lnTo>
                    <a:pt x="348" y="676"/>
                  </a:lnTo>
                  <a:lnTo>
                    <a:pt x="348" y="676"/>
                  </a:lnTo>
                  <a:lnTo>
                    <a:pt x="312" y="674"/>
                  </a:lnTo>
                  <a:lnTo>
                    <a:pt x="278" y="670"/>
                  </a:lnTo>
                  <a:lnTo>
                    <a:pt x="246" y="662"/>
                  </a:lnTo>
                  <a:lnTo>
                    <a:pt x="214" y="650"/>
                  </a:lnTo>
                  <a:lnTo>
                    <a:pt x="184" y="636"/>
                  </a:lnTo>
                  <a:lnTo>
                    <a:pt x="156" y="620"/>
                  </a:lnTo>
                  <a:lnTo>
                    <a:pt x="128" y="602"/>
                  </a:lnTo>
                  <a:lnTo>
                    <a:pt x="104" y="580"/>
                  </a:lnTo>
                  <a:lnTo>
                    <a:pt x="82" y="556"/>
                  </a:lnTo>
                  <a:lnTo>
                    <a:pt x="62" y="530"/>
                  </a:lnTo>
                  <a:lnTo>
                    <a:pt x="44" y="502"/>
                  </a:lnTo>
                  <a:lnTo>
                    <a:pt x="28" y="474"/>
                  </a:lnTo>
                  <a:lnTo>
                    <a:pt x="16" y="442"/>
                  </a:lnTo>
                  <a:lnTo>
                    <a:pt x="8" y="410"/>
                  </a:lnTo>
                  <a:lnTo>
                    <a:pt x="2" y="378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2" y="308"/>
                  </a:lnTo>
                  <a:lnTo>
                    <a:pt x="6" y="274"/>
                  </a:lnTo>
                  <a:lnTo>
                    <a:pt x="14" y="242"/>
                  </a:lnTo>
                  <a:lnTo>
                    <a:pt x="24" y="212"/>
                  </a:lnTo>
                  <a:lnTo>
                    <a:pt x="38" y="182"/>
                  </a:lnTo>
                  <a:lnTo>
                    <a:pt x="56" y="154"/>
                  </a:lnTo>
                  <a:lnTo>
                    <a:pt x="74" y="128"/>
                  </a:lnTo>
                  <a:lnTo>
                    <a:pt x="96" y="102"/>
                  </a:lnTo>
                  <a:lnTo>
                    <a:pt x="120" y="80"/>
                  </a:lnTo>
                  <a:lnTo>
                    <a:pt x="146" y="60"/>
                  </a:lnTo>
                  <a:lnTo>
                    <a:pt x="174" y="44"/>
                  </a:lnTo>
                  <a:lnTo>
                    <a:pt x="204" y="28"/>
                  </a:lnTo>
                  <a:lnTo>
                    <a:pt x="236" y="16"/>
                  </a:lnTo>
                  <a:lnTo>
                    <a:pt x="268" y="8"/>
                  </a:lnTo>
                  <a:lnTo>
                    <a:pt x="302" y="2"/>
                  </a:lnTo>
                  <a:lnTo>
                    <a:pt x="338" y="0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43" name="Freeform 42"/>
            <p:cNvSpPr>
              <a:spLocks/>
            </p:cNvSpPr>
            <p:nvPr/>
          </p:nvSpPr>
          <p:spPr bwMode="auto">
            <a:xfrm>
              <a:off x="7396163" y="1617663"/>
              <a:ext cx="1092200" cy="1076325"/>
            </a:xfrm>
            <a:custGeom>
              <a:avLst/>
              <a:gdLst>
                <a:gd name="T0" fmla="*/ 338 w 688"/>
                <a:gd name="T1" fmla="*/ 0 h 678"/>
                <a:gd name="T2" fmla="*/ 408 w 688"/>
                <a:gd name="T3" fmla="*/ 6 h 678"/>
                <a:gd name="T4" fmla="*/ 472 w 688"/>
                <a:gd name="T5" fmla="*/ 24 h 678"/>
                <a:gd name="T6" fmla="*/ 532 w 688"/>
                <a:gd name="T7" fmla="*/ 54 h 678"/>
                <a:gd name="T8" fmla="*/ 584 w 688"/>
                <a:gd name="T9" fmla="*/ 96 h 678"/>
                <a:gd name="T10" fmla="*/ 626 w 688"/>
                <a:gd name="T11" fmla="*/ 146 h 678"/>
                <a:gd name="T12" fmla="*/ 658 w 688"/>
                <a:gd name="T13" fmla="*/ 202 h 678"/>
                <a:gd name="T14" fmla="*/ 680 w 688"/>
                <a:gd name="T15" fmla="*/ 266 h 678"/>
                <a:gd name="T16" fmla="*/ 688 w 688"/>
                <a:gd name="T17" fmla="*/ 334 h 678"/>
                <a:gd name="T18" fmla="*/ 686 w 688"/>
                <a:gd name="T19" fmla="*/ 368 h 678"/>
                <a:gd name="T20" fmla="*/ 674 w 688"/>
                <a:gd name="T21" fmla="*/ 434 h 678"/>
                <a:gd name="T22" fmla="*/ 648 w 688"/>
                <a:gd name="T23" fmla="*/ 496 h 678"/>
                <a:gd name="T24" fmla="*/ 612 w 688"/>
                <a:gd name="T25" fmla="*/ 550 h 678"/>
                <a:gd name="T26" fmla="*/ 566 w 688"/>
                <a:gd name="T27" fmla="*/ 598 h 678"/>
                <a:gd name="T28" fmla="*/ 512 w 688"/>
                <a:gd name="T29" fmla="*/ 634 h 678"/>
                <a:gd name="T30" fmla="*/ 450 w 688"/>
                <a:gd name="T31" fmla="*/ 662 h 678"/>
                <a:gd name="T32" fmla="*/ 384 w 688"/>
                <a:gd name="T33" fmla="*/ 676 h 678"/>
                <a:gd name="T34" fmla="*/ 348 w 688"/>
                <a:gd name="T35" fmla="*/ 678 h 678"/>
                <a:gd name="T36" fmla="*/ 280 w 688"/>
                <a:gd name="T37" fmla="*/ 672 h 678"/>
                <a:gd name="T38" fmla="*/ 214 w 688"/>
                <a:gd name="T39" fmla="*/ 654 h 678"/>
                <a:gd name="T40" fmla="*/ 156 w 688"/>
                <a:gd name="T41" fmla="*/ 624 h 678"/>
                <a:gd name="T42" fmla="*/ 104 w 688"/>
                <a:gd name="T43" fmla="*/ 582 h 678"/>
                <a:gd name="T44" fmla="*/ 60 w 688"/>
                <a:gd name="T45" fmla="*/ 534 h 678"/>
                <a:gd name="T46" fmla="*/ 28 w 688"/>
                <a:gd name="T47" fmla="*/ 476 h 678"/>
                <a:gd name="T48" fmla="*/ 8 w 688"/>
                <a:gd name="T49" fmla="*/ 412 h 678"/>
                <a:gd name="T50" fmla="*/ 0 w 688"/>
                <a:gd name="T51" fmla="*/ 344 h 678"/>
                <a:gd name="T52" fmla="*/ 0 w 688"/>
                <a:gd name="T53" fmla="*/ 310 h 678"/>
                <a:gd name="T54" fmla="*/ 14 w 688"/>
                <a:gd name="T55" fmla="*/ 244 h 678"/>
                <a:gd name="T56" fmla="*/ 38 w 688"/>
                <a:gd name="T57" fmla="*/ 182 h 678"/>
                <a:gd name="T58" fmla="*/ 74 w 688"/>
                <a:gd name="T59" fmla="*/ 128 h 678"/>
                <a:gd name="T60" fmla="*/ 120 w 688"/>
                <a:gd name="T61" fmla="*/ 80 h 678"/>
                <a:gd name="T62" fmla="*/ 174 w 688"/>
                <a:gd name="T63" fmla="*/ 44 h 678"/>
                <a:gd name="T64" fmla="*/ 236 w 688"/>
                <a:gd name="T65" fmla="*/ 16 h 678"/>
                <a:gd name="T66" fmla="*/ 304 w 688"/>
                <a:gd name="T67" fmla="*/ 2 h 678"/>
                <a:gd name="T68" fmla="*/ 338 w 688"/>
                <a:gd name="T6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8" h="678">
                  <a:moveTo>
                    <a:pt x="338" y="0"/>
                  </a:moveTo>
                  <a:lnTo>
                    <a:pt x="338" y="0"/>
                  </a:lnTo>
                  <a:lnTo>
                    <a:pt x="374" y="0"/>
                  </a:lnTo>
                  <a:lnTo>
                    <a:pt x="408" y="6"/>
                  </a:lnTo>
                  <a:lnTo>
                    <a:pt x="440" y="14"/>
                  </a:lnTo>
                  <a:lnTo>
                    <a:pt x="472" y="24"/>
                  </a:lnTo>
                  <a:lnTo>
                    <a:pt x="502" y="38"/>
                  </a:lnTo>
                  <a:lnTo>
                    <a:pt x="532" y="54"/>
                  </a:lnTo>
                  <a:lnTo>
                    <a:pt x="558" y="74"/>
                  </a:lnTo>
                  <a:lnTo>
                    <a:pt x="584" y="96"/>
                  </a:lnTo>
                  <a:lnTo>
                    <a:pt x="606" y="120"/>
                  </a:lnTo>
                  <a:lnTo>
                    <a:pt x="626" y="146"/>
                  </a:lnTo>
                  <a:lnTo>
                    <a:pt x="644" y="172"/>
                  </a:lnTo>
                  <a:lnTo>
                    <a:pt x="658" y="202"/>
                  </a:lnTo>
                  <a:lnTo>
                    <a:pt x="670" y="234"/>
                  </a:lnTo>
                  <a:lnTo>
                    <a:pt x="680" y="266"/>
                  </a:lnTo>
                  <a:lnTo>
                    <a:pt x="686" y="300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6" y="368"/>
                  </a:lnTo>
                  <a:lnTo>
                    <a:pt x="682" y="402"/>
                  </a:lnTo>
                  <a:lnTo>
                    <a:pt x="674" y="434"/>
                  </a:lnTo>
                  <a:lnTo>
                    <a:pt x="662" y="466"/>
                  </a:lnTo>
                  <a:lnTo>
                    <a:pt x="648" y="496"/>
                  </a:lnTo>
                  <a:lnTo>
                    <a:pt x="632" y="524"/>
                  </a:lnTo>
                  <a:lnTo>
                    <a:pt x="612" y="550"/>
                  </a:lnTo>
                  <a:lnTo>
                    <a:pt x="590" y="576"/>
                  </a:lnTo>
                  <a:lnTo>
                    <a:pt x="566" y="598"/>
                  </a:lnTo>
                  <a:lnTo>
                    <a:pt x="540" y="618"/>
                  </a:lnTo>
                  <a:lnTo>
                    <a:pt x="512" y="634"/>
                  </a:lnTo>
                  <a:lnTo>
                    <a:pt x="482" y="650"/>
                  </a:lnTo>
                  <a:lnTo>
                    <a:pt x="450" y="662"/>
                  </a:lnTo>
                  <a:lnTo>
                    <a:pt x="418" y="670"/>
                  </a:lnTo>
                  <a:lnTo>
                    <a:pt x="384" y="676"/>
                  </a:lnTo>
                  <a:lnTo>
                    <a:pt x="348" y="678"/>
                  </a:lnTo>
                  <a:lnTo>
                    <a:pt x="348" y="678"/>
                  </a:lnTo>
                  <a:lnTo>
                    <a:pt x="314" y="678"/>
                  </a:lnTo>
                  <a:lnTo>
                    <a:pt x="280" y="672"/>
                  </a:lnTo>
                  <a:lnTo>
                    <a:pt x="246" y="664"/>
                  </a:lnTo>
                  <a:lnTo>
                    <a:pt x="214" y="654"/>
                  </a:lnTo>
                  <a:lnTo>
                    <a:pt x="184" y="640"/>
                  </a:lnTo>
                  <a:lnTo>
                    <a:pt x="156" y="624"/>
                  </a:lnTo>
                  <a:lnTo>
                    <a:pt x="128" y="604"/>
                  </a:lnTo>
                  <a:lnTo>
                    <a:pt x="104" y="582"/>
                  </a:lnTo>
                  <a:lnTo>
                    <a:pt x="82" y="558"/>
                  </a:lnTo>
                  <a:lnTo>
                    <a:pt x="60" y="534"/>
                  </a:lnTo>
                  <a:lnTo>
                    <a:pt x="44" y="506"/>
                  </a:lnTo>
                  <a:lnTo>
                    <a:pt x="28" y="476"/>
                  </a:lnTo>
                  <a:lnTo>
                    <a:pt x="16" y="444"/>
                  </a:lnTo>
                  <a:lnTo>
                    <a:pt x="8" y="412"/>
                  </a:lnTo>
                  <a:lnTo>
                    <a:pt x="2" y="378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0" y="310"/>
                  </a:lnTo>
                  <a:lnTo>
                    <a:pt x="6" y="276"/>
                  </a:lnTo>
                  <a:lnTo>
                    <a:pt x="14" y="244"/>
                  </a:lnTo>
                  <a:lnTo>
                    <a:pt x="24" y="212"/>
                  </a:lnTo>
                  <a:lnTo>
                    <a:pt x="38" y="182"/>
                  </a:lnTo>
                  <a:lnTo>
                    <a:pt x="56" y="154"/>
                  </a:lnTo>
                  <a:lnTo>
                    <a:pt x="74" y="128"/>
                  </a:lnTo>
                  <a:lnTo>
                    <a:pt x="96" y="104"/>
                  </a:lnTo>
                  <a:lnTo>
                    <a:pt x="120" y="80"/>
                  </a:lnTo>
                  <a:lnTo>
                    <a:pt x="146" y="60"/>
                  </a:lnTo>
                  <a:lnTo>
                    <a:pt x="174" y="44"/>
                  </a:lnTo>
                  <a:lnTo>
                    <a:pt x="204" y="28"/>
                  </a:lnTo>
                  <a:lnTo>
                    <a:pt x="236" y="16"/>
                  </a:lnTo>
                  <a:lnTo>
                    <a:pt x="270" y="8"/>
                  </a:lnTo>
                  <a:lnTo>
                    <a:pt x="304" y="2"/>
                  </a:lnTo>
                  <a:lnTo>
                    <a:pt x="338" y="0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44" name="Freeform 43"/>
            <p:cNvSpPr>
              <a:spLocks/>
            </p:cNvSpPr>
            <p:nvPr/>
          </p:nvSpPr>
          <p:spPr bwMode="auto">
            <a:xfrm>
              <a:off x="7389813" y="1614488"/>
              <a:ext cx="1098550" cy="1082675"/>
            </a:xfrm>
            <a:custGeom>
              <a:avLst/>
              <a:gdLst>
                <a:gd name="T0" fmla="*/ 342 w 692"/>
                <a:gd name="T1" fmla="*/ 0 h 682"/>
                <a:gd name="T2" fmla="*/ 410 w 692"/>
                <a:gd name="T3" fmla="*/ 6 h 682"/>
                <a:gd name="T4" fmla="*/ 476 w 692"/>
                <a:gd name="T5" fmla="*/ 24 h 682"/>
                <a:gd name="T6" fmla="*/ 536 w 692"/>
                <a:gd name="T7" fmla="*/ 54 h 682"/>
                <a:gd name="T8" fmla="*/ 588 w 692"/>
                <a:gd name="T9" fmla="*/ 96 h 682"/>
                <a:gd name="T10" fmla="*/ 630 w 692"/>
                <a:gd name="T11" fmla="*/ 146 h 682"/>
                <a:gd name="T12" fmla="*/ 664 w 692"/>
                <a:gd name="T13" fmla="*/ 204 h 682"/>
                <a:gd name="T14" fmla="*/ 684 w 692"/>
                <a:gd name="T15" fmla="*/ 266 h 682"/>
                <a:gd name="T16" fmla="*/ 692 w 692"/>
                <a:gd name="T17" fmla="*/ 336 h 682"/>
                <a:gd name="T18" fmla="*/ 692 w 692"/>
                <a:gd name="T19" fmla="*/ 370 h 682"/>
                <a:gd name="T20" fmla="*/ 678 w 692"/>
                <a:gd name="T21" fmla="*/ 436 h 682"/>
                <a:gd name="T22" fmla="*/ 654 w 692"/>
                <a:gd name="T23" fmla="*/ 498 h 682"/>
                <a:gd name="T24" fmla="*/ 616 w 692"/>
                <a:gd name="T25" fmla="*/ 554 h 682"/>
                <a:gd name="T26" fmla="*/ 570 w 692"/>
                <a:gd name="T27" fmla="*/ 600 h 682"/>
                <a:gd name="T28" fmla="*/ 516 w 692"/>
                <a:gd name="T29" fmla="*/ 638 h 682"/>
                <a:gd name="T30" fmla="*/ 454 w 692"/>
                <a:gd name="T31" fmla="*/ 664 h 682"/>
                <a:gd name="T32" fmla="*/ 388 w 692"/>
                <a:gd name="T33" fmla="*/ 680 h 682"/>
                <a:gd name="T34" fmla="*/ 352 w 692"/>
                <a:gd name="T35" fmla="*/ 682 h 682"/>
                <a:gd name="T36" fmla="*/ 282 w 692"/>
                <a:gd name="T37" fmla="*/ 676 h 682"/>
                <a:gd name="T38" fmla="*/ 216 w 692"/>
                <a:gd name="T39" fmla="*/ 656 h 682"/>
                <a:gd name="T40" fmla="*/ 158 w 692"/>
                <a:gd name="T41" fmla="*/ 626 h 682"/>
                <a:gd name="T42" fmla="*/ 106 w 692"/>
                <a:gd name="T43" fmla="*/ 586 h 682"/>
                <a:gd name="T44" fmla="*/ 62 w 692"/>
                <a:gd name="T45" fmla="*/ 536 h 682"/>
                <a:gd name="T46" fmla="*/ 30 w 692"/>
                <a:gd name="T47" fmla="*/ 478 h 682"/>
                <a:gd name="T48" fmla="*/ 8 w 692"/>
                <a:gd name="T49" fmla="*/ 414 h 682"/>
                <a:gd name="T50" fmla="*/ 0 w 692"/>
                <a:gd name="T51" fmla="*/ 346 h 682"/>
                <a:gd name="T52" fmla="*/ 2 w 692"/>
                <a:gd name="T53" fmla="*/ 312 h 682"/>
                <a:gd name="T54" fmla="*/ 14 w 692"/>
                <a:gd name="T55" fmla="*/ 244 h 682"/>
                <a:gd name="T56" fmla="*/ 40 w 692"/>
                <a:gd name="T57" fmla="*/ 182 h 682"/>
                <a:gd name="T58" fmla="*/ 76 w 692"/>
                <a:gd name="T59" fmla="*/ 128 h 682"/>
                <a:gd name="T60" fmla="*/ 122 w 692"/>
                <a:gd name="T61" fmla="*/ 82 h 682"/>
                <a:gd name="T62" fmla="*/ 178 w 692"/>
                <a:gd name="T63" fmla="*/ 44 h 682"/>
                <a:gd name="T64" fmla="*/ 238 w 692"/>
                <a:gd name="T65" fmla="*/ 16 h 682"/>
                <a:gd name="T66" fmla="*/ 306 w 692"/>
                <a:gd name="T67" fmla="*/ 2 h 682"/>
                <a:gd name="T68" fmla="*/ 342 w 692"/>
                <a:gd name="T6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2" h="682">
                  <a:moveTo>
                    <a:pt x="342" y="0"/>
                  </a:moveTo>
                  <a:lnTo>
                    <a:pt x="342" y="0"/>
                  </a:lnTo>
                  <a:lnTo>
                    <a:pt x="376" y="0"/>
                  </a:lnTo>
                  <a:lnTo>
                    <a:pt x="410" y="6"/>
                  </a:lnTo>
                  <a:lnTo>
                    <a:pt x="444" y="14"/>
                  </a:lnTo>
                  <a:lnTo>
                    <a:pt x="476" y="24"/>
                  </a:lnTo>
                  <a:lnTo>
                    <a:pt x="506" y="38"/>
                  </a:lnTo>
                  <a:lnTo>
                    <a:pt x="536" y="54"/>
                  </a:lnTo>
                  <a:lnTo>
                    <a:pt x="562" y="74"/>
                  </a:lnTo>
                  <a:lnTo>
                    <a:pt x="588" y="96"/>
                  </a:lnTo>
                  <a:lnTo>
                    <a:pt x="610" y="120"/>
                  </a:lnTo>
                  <a:lnTo>
                    <a:pt x="630" y="146"/>
                  </a:lnTo>
                  <a:lnTo>
                    <a:pt x="648" y="174"/>
                  </a:lnTo>
                  <a:lnTo>
                    <a:pt x="664" y="204"/>
                  </a:lnTo>
                  <a:lnTo>
                    <a:pt x="676" y="234"/>
                  </a:lnTo>
                  <a:lnTo>
                    <a:pt x="684" y="266"/>
                  </a:lnTo>
                  <a:lnTo>
                    <a:pt x="690" y="300"/>
                  </a:lnTo>
                  <a:lnTo>
                    <a:pt x="692" y="336"/>
                  </a:lnTo>
                  <a:lnTo>
                    <a:pt x="692" y="336"/>
                  </a:lnTo>
                  <a:lnTo>
                    <a:pt x="692" y="370"/>
                  </a:lnTo>
                  <a:lnTo>
                    <a:pt x="686" y="404"/>
                  </a:lnTo>
                  <a:lnTo>
                    <a:pt x="678" y="436"/>
                  </a:lnTo>
                  <a:lnTo>
                    <a:pt x="668" y="468"/>
                  </a:lnTo>
                  <a:lnTo>
                    <a:pt x="654" y="498"/>
                  </a:lnTo>
                  <a:lnTo>
                    <a:pt x="636" y="526"/>
                  </a:lnTo>
                  <a:lnTo>
                    <a:pt x="616" y="554"/>
                  </a:lnTo>
                  <a:lnTo>
                    <a:pt x="594" y="578"/>
                  </a:lnTo>
                  <a:lnTo>
                    <a:pt x="570" y="600"/>
                  </a:lnTo>
                  <a:lnTo>
                    <a:pt x="544" y="620"/>
                  </a:lnTo>
                  <a:lnTo>
                    <a:pt x="516" y="638"/>
                  </a:lnTo>
                  <a:lnTo>
                    <a:pt x="486" y="652"/>
                  </a:lnTo>
                  <a:lnTo>
                    <a:pt x="454" y="664"/>
                  </a:lnTo>
                  <a:lnTo>
                    <a:pt x="422" y="674"/>
                  </a:lnTo>
                  <a:lnTo>
                    <a:pt x="388" y="680"/>
                  </a:lnTo>
                  <a:lnTo>
                    <a:pt x="352" y="682"/>
                  </a:lnTo>
                  <a:lnTo>
                    <a:pt x="352" y="682"/>
                  </a:lnTo>
                  <a:lnTo>
                    <a:pt x="316" y="680"/>
                  </a:lnTo>
                  <a:lnTo>
                    <a:pt x="282" y="676"/>
                  </a:lnTo>
                  <a:lnTo>
                    <a:pt x="248" y="668"/>
                  </a:lnTo>
                  <a:lnTo>
                    <a:pt x="216" y="656"/>
                  </a:lnTo>
                  <a:lnTo>
                    <a:pt x="186" y="642"/>
                  </a:lnTo>
                  <a:lnTo>
                    <a:pt x="158" y="626"/>
                  </a:lnTo>
                  <a:lnTo>
                    <a:pt x="130" y="606"/>
                  </a:lnTo>
                  <a:lnTo>
                    <a:pt x="106" y="586"/>
                  </a:lnTo>
                  <a:lnTo>
                    <a:pt x="82" y="562"/>
                  </a:lnTo>
                  <a:lnTo>
                    <a:pt x="62" y="536"/>
                  </a:lnTo>
                  <a:lnTo>
                    <a:pt x="44" y="508"/>
                  </a:lnTo>
                  <a:lnTo>
                    <a:pt x="30" y="478"/>
                  </a:lnTo>
                  <a:lnTo>
                    <a:pt x="18" y="446"/>
                  </a:lnTo>
                  <a:lnTo>
                    <a:pt x="8" y="414"/>
                  </a:lnTo>
                  <a:lnTo>
                    <a:pt x="2" y="380"/>
                  </a:lnTo>
                  <a:lnTo>
                    <a:pt x="0" y="346"/>
                  </a:lnTo>
                  <a:lnTo>
                    <a:pt x="0" y="346"/>
                  </a:lnTo>
                  <a:lnTo>
                    <a:pt x="2" y="312"/>
                  </a:lnTo>
                  <a:lnTo>
                    <a:pt x="6" y="278"/>
                  </a:lnTo>
                  <a:lnTo>
                    <a:pt x="14" y="244"/>
                  </a:lnTo>
                  <a:lnTo>
                    <a:pt x="26" y="212"/>
                  </a:lnTo>
                  <a:lnTo>
                    <a:pt x="40" y="182"/>
                  </a:lnTo>
                  <a:lnTo>
                    <a:pt x="56" y="154"/>
                  </a:lnTo>
                  <a:lnTo>
                    <a:pt x="76" y="128"/>
                  </a:lnTo>
                  <a:lnTo>
                    <a:pt x="98" y="104"/>
                  </a:lnTo>
                  <a:lnTo>
                    <a:pt x="122" y="82"/>
                  </a:lnTo>
                  <a:lnTo>
                    <a:pt x="148" y="60"/>
                  </a:lnTo>
                  <a:lnTo>
                    <a:pt x="178" y="44"/>
                  </a:lnTo>
                  <a:lnTo>
                    <a:pt x="208" y="28"/>
                  </a:lnTo>
                  <a:lnTo>
                    <a:pt x="238" y="16"/>
                  </a:lnTo>
                  <a:lnTo>
                    <a:pt x="272" y="8"/>
                  </a:lnTo>
                  <a:lnTo>
                    <a:pt x="306" y="2"/>
                  </a:lnTo>
                  <a:lnTo>
                    <a:pt x="342" y="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F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45" name="Freeform 44"/>
            <p:cNvSpPr>
              <a:spLocks/>
            </p:cNvSpPr>
            <p:nvPr/>
          </p:nvSpPr>
          <p:spPr bwMode="auto">
            <a:xfrm>
              <a:off x="7386638" y="1611313"/>
              <a:ext cx="1104900" cy="1085850"/>
            </a:xfrm>
            <a:custGeom>
              <a:avLst/>
              <a:gdLst>
                <a:gd name="T0" fmla="*/ 342 w 696"/>
                <a:gd name="T1" fmla="*/ 0 h 684"/>
                <a:gd name="T2" fmla="*/ 412 w 696"/>
                <a:gd name="T3" fmla="*/ 6 h 684"/>
                <a:gd name="T4" fmla="*/ 478 w 696"/>
                <a:gd name="T5" fmla="*/ 24 h 684"/>
                <a:gd name="T6" fmla="*/ 538 w 696"/>
                <a:gd name="T7" fmla="*/ 56 h 684"/>
                <a:gd name="T8" fmla="*/ 590 w 696"/>
                <a:gd name="T9" fmla="*/ 96 h 684"/>
                <a:gd name="T10" fmla="*/ 632 w 696"/>
                <a:gd name="T11" fmla="*/ 146 h 684"/>
                <a:gd name="T12" fmla="*/ 666 w 696"/>
                <a:gd name="T13" fmla="*/ 204 h 684"/>
                <a:gd name="T14" fmla="*/ 688 w 696"/>
                <a:gd name="T15" fmla="*/ 268 h 684"/>
                <a:gd name="T16" fmla="*/ 696 w 696"/>
                <a:gd name="T17" fmla="*/ 336 h 684"/>
                <a:gd name="T18" fmla="*/ 694 w 696"/>
                <a:gd name="T19" fmla="*/ 372 h 684"/>
                <a:gd name="T20" fmla="*/ 682 w 696"/>
                <a:gd name="T21" fmla="*/ 438 h 684"/>
                <a:gd name="T22" fmla="*/ 656 w 696"/>
                <a:gd name="T23" fmla="*/ 500 h 684"/>
                <a:gd name="T24" fmla="*/ 620 w 696"/>
                <a:gd name="T25" fmla="*/ 556 h 684"/>
                <a:gd name="T26" fmla="*/ 572 w 696"/>
                <a:gd name="T27" fmla="*/ 602 h 684"/>
                <a:gd name="T28" fmla="*/ 518 w 696"/>
                <a:gd name="T29" fmla="*/ 640 h 684"/>
                <a:gd name="T30" fmla="*/ 456 w 696"/>
                <a:gd name="T31" fmla="*/ 668 h 684"/>
                <a:gd name="T32" fmla="*/ 388 w 696"/>
                <a:gd name="T33" fmla="*/ 682 h 684"/>
                <a:gd name="T34" fmla="*/ 352 w 696"/>
                <a:gd name="T35" fmla="*/ 684 h 684"/>
                <a:gd name="T36" fmla="*/ 282 w 696"/>
                <a:gd name="T37" fmla="*/ 678 h 684"/>
                <a:gd name="T38" fmla="*/ 218 w 696"/>
                <a:gd name="T39" fmla="*/ 660 h 684"/>
                <a:gd name="T40" fmla="*/ 158 w 696"/>
                <a:gd name="T41" fmla="*/ 630 h 684"/>
                <a:gd name="T42" fmla="*/ 106 w 696"/>
                <a:gd name="T43" fmla="*/ 588 h 684"/>
                <a:gd name="T44" fmla="*/ 62 w 696"/>
                <a:gd name="T45" fmla="*/ 538 h 684"/>
                <a:gd name="T46" fmla="*/ 30 w 696"/>
                <a:gd name="T47" fmla="*/ 480 h 684"/>
                <a:gd name="T48" fmla="*/ 8 w 696"/>
                <a:gd name="T49" fmla="*/ 416 h 684"/>
                <a:gd name="T50" fmla="*/ 0 w 696"/>
                <a:gd name="T51" fmla="*/ 348 h 684"/>
                <a:gd name="T52" fmla="*/ 0 w 696"/>
                <a:gd name="T53" fmla="*/ 312 h 684"/>
                <a:gd name="T54" fmla="*/ 14 w 696"/>
                <a:gd name="T55" fmla="*/ 246 h 684"/>
                <a:gd name="T56" fmla="*/ 40 w 696"/>
                <a:gd name="T57" fmla="*/ 184 h 684"/>
                <a:gd name="T58" fmla="*/ 76 w 696"/>
                <a:gd name="T59" fmla="*/ 128 h 684"/>
                <a:gd name="T60" fmla="*/ 122 w 696"/>
                <a:gd name="T61" fmla="*/ 82 h 684"/>
                <a:gd name="T62" fmla="*/ 178 w 696"/>
                <a:gd name="T63" fmla="*/ 44 h 684"/>
                <a:gd name="T64" fmla="*/ 240 w 696"/>
                <a:gd name="T65" fmla="*/ 16 h 684"/>
                <a:gd name="T66" fmla="*/ 306 w 696"/>
                <a:gd name="T67" fmla="*/ 2 h 684"/>
                <a:gd name="T68" fmla="*/ 342 w 696"/>
                <a:gd name="T6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6" h="684">
                  <a:moveTo>
                    <a:pt x="342" y="0"/>
                  </a:moveTo>
                  <a:lnTo>
                    <a:pt x="342" y="0"/>
                  </a:lnTo>
                  <a:lnTo>
                    <a:pt x="378" y="0"/>
                  </a:lnTo>
                  <a:lnTo>
                    <a:pt x="412" y="6"/>
                  </a:lnTo>
                  <a:lnTo>
                    <a:pt x="446" y="14"/>
                  </a:lnTo>
                  <a:lnTo>
                    <a:pt x="478" y="24"/>
                  </a:lnTo>
                  <a:lnTo>
                    <a:pt x="508" y="38"/>
                  </a:lnTo>
                  <a:lnTo>
                    <a:pt x="538" y="56"/>
                  </a:lnTo>
                  <a:lnTo>
                    <a:pt x="564" y="74"/>
                  </a:lnTo>
                  <a:lnTo>
                    <a:pt x="590" y="96"/>
                  </a:lnTo>
                  <a:lnTo>
                    <a:pt x="612" y="120"/>
                  </a:lnTo>
                  <a:lnTo>
                    <a:pt x="632" y="146"/>
                  </a:lnTo>
                  <a:lnTo>
                    <a:pt x="650" y="174"/>
                  </a:lnTo>
                  <a:lnTo>
                    <a:pt x="666" y="204"/>
                  </a:lnTo>
                  <a:lnTo>
                    <a:pt x="678" y="236"/>
                  </a:lnTo>
                  <a:lnTo>
                    <a:pt x="688" y="268"/>
                  </a:lnTo>
                  <a:lnTo>
                    <a:pt x="692" y="302"/>
                  </a:lnTo>
                  <a:lnTo>
                    <a:pt x="696" y="336"/>
                  </a:lnTo>
                  <a:lnTo>
                    <a:pt x="696" y="336"/>
                  </a:lnTo>
                  <a:lnTo>
                    <a:pt x="694" y="372"/>
                  </a:lnTo>
                  <a:lnTo>
                    <a:pt x="690" y="406"/>
                  </a:lnTo>
                  <a:lnTo>
                    <a:pt x="682" y="438"/>
                  </a:lnTo>
                  <a:lnTo>
                    <a:pt x="670" y="470"/>
                  </a:lnTo>
                  <a:lnTo>
                    <a:pt x="656" y="500"/>
                  </a:lnTo>
                  <a:lnTo>
                    <a:pt x="638" y="528"/>
                  </a:lnTo>
                  <a:lnTo>
                    <a:pt x="620" y="556"/>
                  </a:lnTo>
                  <a:lnTo>
                    <a:pt x="596" y="580"/>
                  </a:lnTo>
                  <a:lnTo>
                    <a:pt x="572" y="602"/>
                  </a:lnTo>
                  <a:lnTo>
                    <a:pt x="546" y="624"/>
                  </a:lnTo>
                  <a:lnTo>
                    <a:pt x="518" y="640"/>
                  </a:lnTo>
                  <a:lnTo>
                    <a:pt x="488" y="656"/>
                  </a:lnTo>
                  <a:lnTo>
                    <a:pt x="456" y="668"/>
                  </a:lnTo>
                  <a:lnTo>
                    <a:pt x="422" y="676"/>
                  </a:lnTo>
                  <a:lnTo>
                    <a:pt x="388" y="682"/>
                  </a:lnTo>
                  <a:lnTo>
                    <a:pt x="352" y="684"/>
                  </a:lnTo>
                  <a:lnTo>
                    <a:pt x="352" y="684"/>
                  </a:lnTo>
                  <a:lnTo>
                    <a:pt x="318" y="684"/>
                  </a:lnTo>
                  <a:lnTo>
                    <a:pt x="282" y="678"/>
                  </a:lnTo>
                  <a:lnTo>
                    <a:pt x="250" y="670"/>
                  </a:lnTo>
                  <a:lnTo>
                    <a:pt x="218" y="660"/>
                  </a:lnTo>
                  <a:lnTo>
                    <a:pt x="186" y="646"/>
                  </a:lnTo>
                  <a:lnTo>
                    <a:pt x="158" y="630"/>
                  </a:lnTo>
                  <a:lnTo>
                    <a:pt x="130" y="610"/>
                  </a:lnTo>
                  <a:lnTo>
                    <a:pt x="106" y="588"/>
                  </a:lnTo>
                  <a:lnTo>
                    <a:pt x="82" y="564"/>
                  </a:lnTo>
                  <a:lnTo>
                    <a:pt x="62" y="538"/>
                  </a:lnTo>
                  <a:lnTo>
                    <a:pt x="44" y="510"/>
                  </a:lnTo>
                  <a:lnTo>
                    <a:pt x="30" y="480"/>
                  </a:lnTo>
                  <a:lnTo>
                    <a:pt x="16" y="448"/>
                  </a:lnTo>
                  <a:lnTo>
                    <a:pt x="8" y="416"/>
                  </a:lnTo>
                  <a:lnTo>
                    <a:pt x="2" y="382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0" y="312"/>
                  </a:lnTo>
                  <a:lnTo>
                    <a:pt x="6" y="278"/>
                  </a:lnTo>
                  <a:lnTo>
                    <a:pt x="14" y="246"/>
                  </a:lnTo>
                  <a:lnTo>
                    <a:pt x="24" y="214"/>
                  </a:lnTo>
                  <a:lnTo>
                    <a:pt x="40" y="184"/>
                  </a:lnTo>
                  <a:lnTo>
                    <a:pt x="56" y="156"/>
                  </a:lnTo>
                  <a:lnTo>
                    <a:pt x="76" y="128"/>
                  </a:lnTo>
                  <a:lnTo>
                    <a:pt x="98" y="104"/>
                  </a:lnTo>
                  <a:lnTo>
                    <a:pt x="122" y="82"/>
                  </a:lnTo>
                  <a:lnTo>
                    <a:pt x="148" y="62"/>
                  </a:lnTo>
                  <a:lnTo>
                    <a:pt x="178" y="44"/>
                  </a:lnTo>
                  <a:lnTo>
                    <a:pt x="208" y="28"/>
                  </a:lnTo>
                  <a:lnTo>
                    <a:pt x="240" y="16"/>
                  </a:lnTo>
                  <a:lnTo>
                    <a:pt x="272" y="8"/>
                  </a:lnTo>
                  <a:lnTo>
                    <a:pt x="306" y="2"/>
                  </a:lnTo>
                  <a:lnTo>
                    <a:pt x="342" y="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46" name="Freeform 45"/>
            <p:cNvSpPr>
              <a:spLocks/>
            </p:cNvSpPr>
            <p:nvPr/>
          </p:nvSpPr>
          <p:spPr bwMode="auto">
            <a:xfrm>
              <a:off x="7380288" y="1608138"/>
              <a:ext cx="1111250" cy="1092200"/>
            </a:xfrm>
            <a:custGeom>
              <a:avLst/>
              <a:gdLst>
                <a:gd name="T0" fmla="*/ 346 w 700"/>
                <a:gd name="T1" fmla="*/ 0 h 688"/>
                <a:gd name="T2" fmla="*/ 416 w 700"/>
                <a:gd name="T3" fmla="*/ 6 h 688"/>
                <a:gd name="T4" fmla="*/ 482 w 700"/>
                <a:gd name="T5" fmla="*/ 24 h 688"/>
                <a:gd name="T6" fmla="*/ 542 w 700"/>
                <a:gd name="T7" fmla="*/ 56 h 688"/>
                <a:gd name="T8" fmla="*/ 594 w 700"/>
                <a:gd name="T9" fmla="*/ 96 h 688"/>
                <a:gd name="T10" fmla="*/ 638 w 700"/>
                <a:gd name="T11" fmla="*/ 146 h 688"/>
                <a:gd name="T12" fmla="*/ 670 w 700"/>
                <a:gd name="T13" fmla="*/ 204 h 688"/>
                <a:gd name="T14" fmla="*/ 692 w 700"/>
                <a:gd name="T15" fmla="*/ 270 h 688"/>
                <a:gd name="T16" fmla="*/ 700 w 700"/>
                <a:gd name="T17" fmla="*/ 338 h 688"/>
                <a:gd name="T18" fmla="*/ 698 w 700"/>
                <a:gd name="T19" fmla="*/ 374 h 688"/>
                <a:gd name="T20" fmla="*/ 686 w 700"/>
                <a:gd name="T21" fmla="*/ 440 h 688"/>
                <a:gd name="T22" fmla="*/ 660 w 700"/>
                <a:gd name="T23" fmla="*/ 502 h 688"/>
                <a:gd name="T24" fmla="*/ 624 w 700"/>
                <a:gd name="T25" fmla="*/ 558 h 688"/>
                <a:gd name="T26" fmla="*/ 576 w 700"/>
                <a:gd name="T27" fmla="*/ 606 h 688"/>
                <a:gd name="T28" fmla="*/ 522 w 700"/>
                <a:gd name="T29" fmla="*/ 644 h 688"/>
                <a:gd name="T30" fmla="*/ 460 w 700"/>
                <a:gd name="T31" fmla="*/ 670 h 688"/>
                <a:gd name="T32" fmla="*/ 392 w 700"/>
                <a:gd name="T33" fmla="*/ 686 h 688"/>
                <a:gd name="T34" fmla="*/ 356 w 700"/>
                <a:gd name="T35" fmla="*/ 688 h 688"/>
                <a:gd name="T36" fmla="*/ 286 w 700"/>
                <a:gd name="T37" fmla="*/ 682 h 688"/>
                <a:gd name="T38" fmla="*/ 220 w 700"/>
                <a:gd name="T39" fmla="*/ 662 h 688"/>
                <a:gd name="T40" fmla="*/ 160 w 700"/>
                <a:gd name="T41" fmla="*/ 632 h 688"/>
                <a:gd name="T42" fmla="*/ 108 w 700"/>
                <a:gd name="T43" fmla="*/ 590 h 688"/>
                <a:gd name="T44" fmla="*/ 64 w 700"/>
                <a:gd name="T45" fmla="*/ 540 h 688"/>
                <a:gd name="T46" fmla="*/ 30 w 700"/>
                <a:gd name="T47" fmla="*/ 482 h 688"/>
                <a:gd name="T48" fmla="*/ 10 w 700"/>
                <a:gd name="T49" fmla="*/ 418 h 688"/>
                <a:gd name="T50" fmla="*/ 0 w 700"/>
                <a:gd name="T51" fmla="*/ 348 h 688"/>
                <a:gd name="T52" fmla="*/ 2 w 700"/>
                <a:gd name="T53" fmla="*/ 314 h 688"/>
                <a:gd name="T54" fmla="*/ 16 w 700"/>
                <a:gd name="T55" fmla="*/ 246 h 688"/>
                <a:gd name="T56" fmla="*/ 40 w 700"/>
                <a:gd name="T57" fmla="*/ 184 h 688"/>
                <a:gd name="T58" fmla="*/ 78 w 700"/>
                <a:gd name="T59" fmla="*/ 128 h 688"/>
                <a:gd name="T60" fmla="*/ 124 w 700"/>
                <a:gd name="T61" fmla="*/ 82 h 688"/>
                <a:gd name="T62" fmla="*/ 180 w 700"/>
                <a:gd name="T63" fmla="*/ 44 h 688"/>
                <a:gd name="T64" fmla="*/ 242 w 700"/>
                <a:gd name="T65" fmla="*/ 16 h 688"/>
                <a:gd name="T66" fmla="*/ 310 w 700"/>
                <a:gd name="T67" fmla="*/ 2 h 688"/>
                <a:gd name="T68" fmla="*/ 346 w 700"/>
                <a:gd name="T6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0" h="688">
                  <a:moveTo>
                    <a:pt x="346" y="0"/>
                  </a:moveTo>
                  <a:lnTo>
                    <a:pt x="346" y="0"/>
                  </a:lnTo>
                  <a:lnTo>
                    <a:pt x="380" y="0"/>
                  </a:lnTo>
                  <a:lnTo>
                    <a:pt x="416" y="6"/>
                  </a:lnTo>
                  <a:lnTo>
                    <a:pt x="450" y="14"/>
                  </a:lnTo>
                  <a:lnTo>
                    <a:pt x="482" y="24"/>
                  </a:lnTo>
                  <a:lnTo>
                    <a:pt x="512" y="38"/>
                  </a:lnTo>
                  <a:lnTo>
                    <a:pt x="542" y="56"/>
                  </a:lnTo>
                  <a:lnTo>
                    <a:pt x="568" y="74"/>
                  </a:lnTo>
                  <a:lnTo>
                    <a:pt x="594" y="96"/>
                  </a:lnTo>
                  <a:lnTo>
                    <a:pt x="616" y="120"/>
                  </a:lnTo>
                  <a:lnTo>
                    <a:pt x="638" y="146"/>
                  </a:lnTo>
                  <a:lnTo>
                    <a:pt x="656" y="174"/>
                  </a:lnTo>
                  <a:lnTo>
                    <a:pt x="670" y="204"/>
                  </a:lnTo>
                  <a:lnTo>
                    <a:pt x="682" y="236"/>
                  </a:lnTo>
                  <a:lnTo>
                    <a:pt x="692" y="270"/>
                  </a:lnTo>
                  <a:lnTo>
                    <a:pt x="698" y="304"/>
                  </a:lnTo>
                  <a:lnTo>
                    <a:pt x="700" y="338"/>
                  </a:lnTo>
                  <a:lnTo>
                    <a:pt x="700" y="338"/>
                  </a:lnTo>
                  <a:lnTo>
                    <a:pt x="698" y="374"/>
                  </a:lnTo>
                  <a:lnTo>
                    <a:pt x="694" y="408"/>
                  </a:lnTo>
                  <a:lnTo>
                    <a:pt x="686" y="440"/>
                  </a:lnTo>
                  <a:lnTo>
                    <a:pt x="674" y="472"/>
                  </a:lnTo>
                  <a:lnTo>
                    <a:pt x="660" y="502"/>
                  </a:lnTo>
                  <a:lnTo>
                    <a:pt x="644" y="532"/>
                  </a:lnTo>
                  <a:lnTo>
                    <a:pt x="624" y="558"/>
                  </a:lnTo>
                  <a:lnTo>
                    <a:pt x="602" y="584"/>
                  </a:lnTo>
                  <a:lnTo>
                    <a:pt x="576" y="606"/>
                  </a:lnTo>
                  <a:lnTo>
                    <a:pt x="550" y="626"/>
                  </a:lnTo>
                  <a:lnTo>
                    <a:pt x="522" y="644"/>
                  </a:lnTo>
                  <a:lnTo>
                    <a:pt x="492" y="658"/>
                  </a:lnTo>
                  <a:lnTo>
                    <a:pt x="460" y="670"/>
                  </a:lnTo>
                  <a:lnTo>
                    <a:pt x="426" y="680"/>
                  </a:lnTo>
                  <a:lnTo>
                    <a:pt x="392" y="686"/>
                  </a:lnTo>
                  <a:lnTo>
                    <a:pt x="356" y="688"/>
                  </a:lnTo>
                  <a:lnTo>
                    <a:pt x="356" y="688"/>
                  </a:lnTo>
                  <a:lnTo>
                    <a:pt x="320" y="686"/>
                  </a:lnTo>
                  <a:lnTo>
                    <a:pt x="286" y="682"/>
                  </a:lnTo>
                  <a:lnTo>
                    <a:pt x="252" y="674"/>
                  </a:lnTo>
                  <a:lnTo>
                    <a:pt x="220" y="662"/>
                  </a:lnTo>
                  <a:lnTo>
                    <a:pt x="188" y="648"/>
                  </a:lnTo>
                  <a:lnTo>
                    <a:pt x="160" y="632"/>
                  </a:lnTo>
                  <a:lnTo>
                    <a:pt x="132" y="612"/>
                  </a:lnTo>
                  <a:lnTo>
                    <a:pt x="108" y="590"/>
                  </a:lnTo>
                  <a:lnTo>
                    <a:pt x="84" y="566"/>
                  </a:lnTo>
                  <a:lnTo>
                    <a:pt x="64" y="540"/>
                  </a:lnTo>
                  <a:lnTo>
                    <a:pt x="46" y="512"/>
                  </a:lnTo>
                  <a:lnTo>
                    <a:pt x="30" y="482"/>
                  </a:lnTo>
                  <a:lnTo>
                    <a:pt x="18" y="450"/>
                  </a:lnTo>
                  <a:lnTo>
                    <a:pt x="10" y="418"/>
                  </a:lnTo>
                  <a:lnTo>
                    <a:pt x="4" y="384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2" y="314"/>
                  </a:lnTo>
                  <a:lnTo>
                    <a:pt x="6" y="280"/>
                  </a:lnTo>
                  <a:lnTo>
                    <a:pt x="16" y="246"/>
                  </a:lnTo>
                  <a:lnTo>
                    <a:pt x="26" y="214"/>
                  </a:lnTo>
                  <a:lnTo>
                    <a:pt x="40" y="184"/>
                  </a:lnTo>
                  <a:lnTo>
                    <a:pt x="58" y="156"/>
                  </a:lnTo>
                  <a:lnTo>
                    <a:pt x="78" y="128"/>
                  </a:lnTo>
                  <a:lnTo>
                    <a:pt x="100" y="104"/>
                  </a:lnTo>
                  <a:lnTo>
                    <a:pt x="124" y="82"/>
                  </a:lnTo>
                  <a:lnTo>
                    <a:pt x="150" y="62"/>
                  </a:lnTo>
                  <a:lnTo>
                    <a:pt x="180" y="44"/>
                  </a:lnTo>
                  <a:lnTo>
                    <a:pt x="210" y="28"/>
                  </a:lnTo>
                  <a:lnTo>
                    <a:pt x="242" y="16"/>
                  </a:lnTo>
                  <a:lnTo>
                    <a:pt x="274" y="8"/>
                  </a:lnTo>
                  <a:lnTo>
                    <a:pt x="310" y="2"/>
                  </a:lnTo>
                  <a:lnTo>
                    <a:pt x="346" y="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FF9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47" name="Freeform 46"/>
            <p:cNvSpPr>
              <a:spLocks/>
            </p:cNvSpPr>
            <p:nvPr/>
          </p:nvSpPr>
          <p:spPr bwMode="auto">
            <a:xfrm>
              <a:off x="7377113" y="1604963"/>
              <a:ext cx="1114425" cy="1098550"/>
            </a:xfrm>
            <a:custGeom>
              <a:avLst/>
              <a:gdLst>
                <a:gd name="T0" fmla="*/ 346 w 702"/>
                <a:gd name="T1" fmla="*/ 0 h 692"/>
                <a:gd name="T2" fmla="*/ 416 w 702"/>
                <a:gd name="T3" fmla="*/ 6 h 692"/>
                <a:gd name="T4" fmla="*/ 482 w 702"/>
                <a:gd name="T5" fmla="*/ 24 h 692"/>
                <a:gd name="T6" fmla="*/ 544 w 702"/>
                <a:gd name="T7" fmla="*/ 56 h 692"/>
                <a:gd name="T8" fmla="*/ 596 w 702"/>
                <a:gd name="T9" fmla="*/ 96 h 692"/>
                <a:gd name="T10" fmla="*/ 640 w 702"/>
                <a:gd name="T11" fmla="*/ 148 h 692"/>
                <a:gd name="T12" fmla="*/ 672 w 702"/>
                <a:gd name="T13" fmla="*/ 206 h 692"/>
                <a:gd name="T14" fmla="*/ 694 w 702"/>
                <a:gd name="T15" fmla="*/ 270 h 692"/>
                <a:gd name="T16" fmla="*/ 702 w 702"/>
                <a:gd name="T17" fmla="*/ 340 h 692"/>
                <a:gd name="T18" fmla="*/ 702 w 702"/>
                <a:gd name="T19" fmla="*/ 374 h 692"/>
                <a:gd name="T20" fmla="*/ 688 w 702"/>
                <a:gd name="T21" fmla="*/ 442 h 692"/>
                <a:gd name="T22" fmla="*/ 662 w 702"/>
                <a:gd name="T23" fmla="*/ 504 h 692"/>
                <a:gd name="T24" fmla="*/ 626 w 702"/>
                <a:gd name="T25" fmla="*/ 560 h 692"/>
                <a:gd name="T26" fmla="*/ 578 w 702"/>
                <a:gd name="T27" fmla="*/ 608 h 692"/>
                <a:gd name="T28" fmla="*/ 524 w 702"/>
                <a:gd name="T29" fmla="*/ 646 h 692"/>
                <a:gd name="T30" fmla="*/ 460 w 702"/>
                <a:gd name="T31" fmla="*/ 674 h 692"/>
                <a:gd name="T32" fmla="*/ 392 w 702"/>
                <a:gd name="T33" fmla="*/ 688 h 692"/>
                <a:gd name="T34" fmla="*/ 356 w 702"/>
                <a:gd name="T35" fmla="*/ 692 h 692"/>
                <a:gd name="T36" fmla="*/ 286 w 702"/>
                <a:gd name="T37" fmla="*/ 686 h 692"/>
                <a:gd name="T38" fmla="*/ 220 w 702"/>
                <a:gd name="T39" fmla="*/ 666 h 692"/>
                <a:gd name="T40" fmla="*/ 160 w 702"/>
                <a:gd name="T41" fmla="*/ 634 h 692"/>
                <a:gd name="T42" fmla="*/ 106 w 702"/>
                <a:gd name="T43" fmla="*/ 594 h 692"/>
                <a:gd name="T44" fmla="*/ 64 w 702"/>
                <a:gd name="T45" fmla="*/ 542 h 692"/>
                <a:gd name="T46" fmla="*/ 30 w 702"/>
                <a:gd name="T47" fmla="*/ 484 h 692"/>
                <a:gd name="T48" fmla="*/ 8 w 702"/>
                <a:gd name="T49" fmla="*/ 420 h 692"/>
                <a:gd name="T50" fmla="*/ 0 w 702"/>
                <a:gd name="T51" fmla="*/ 350 h 692"/>
                <a:gd name="T52" fmla="*/ 2 w 702"/>
                <a:gd name="T53" fmla="*/ 316 h 692"/>
                <a:gd name="T54" fmla="*/ 14 w 702"/>
                <a:gd name="T55" fmla="*/ 248 h 692"/>
                <a:gd name="T56" fmla="*/ 40 w 702"/>
                <a:gd name="T57" fmla="*/ 186 h 692"/>
                <a:gd name="T58" fmla="*/ 78 w 702"/>
                <a:gd name="T59" fmla="*/ 130 h 692"/>
                <a:gd name="T60" fmla="*/ 124 w 702"/>
                <a:gd name="T61" fmla="*/ 82 h 692"/>
                <a:gd name="T62" fmla="*/ 180 w 702"/>
                <a:gd name="T63" fmla="*/ 44 h 692"/>
                <a:gd name="T64" fmla="*/ 242 w 702"/>
                <a:gd name="T65" fmla="*/ 16 h 692"/>
                <a:gd name="T66" fmla="*/ 310 w 702"/>
                <a:gd name="T67" fmla="*/ 2 h 692"/>
                <a:gd name="T68" fmla="*/ 346 w 702"/>
                <a:gd name="T69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2" h="692">
                  <a:moveTo>
                    <a:pt x="346" y="0"/>
                  </a:moveTo>
                  <a:lnTo>
                    <a:pt x="346" y="0"/>
                  </a:lnTo>
                  <a:lnTo>
                    <a:pt x="382" y="0"/>
                  </a:lnTo>
                  <a:lnTo>
                    <a:pt x="416" y="6"/>
                  </a:lnTo>
                  <a:lnTo>
                    <a:pt x="450" y="14"/>
                  </a:lnTo>
                  <a:lnTo>
                    <a:pt x="482" y="24"/>
                  </a:lnTo>
                  <a:lnTo>
                    <a:pt x="514" y="38"/>
                  </a:lnTo>
                  <a:lnTo>
                    <a:pt x="544" y="56"/>
                  </a:lnTo>
                  <a:lnTo>
                    <a:pt x="570" y="74"/>
                  </a:lnTo>
                  <a:lnTo>
                    <a:pt x="596" y="96"/>
                  </a:lnTo>
                  <a:lnTo>
                    <a:pt x="618" y="122"/>
                  </a:lnTo>
                  <a:lnTo>
                    <a:pt x="640" y="148"/>
                  </a:lnTo>
                  <a:lnTo>
                    <a:pt x="658" y="176"/>
                  </a:lnTo>
                  <a:lnTo>
                    <a:pt x="672" y="206"/>
                  </a:lnTo>
                  <a:lnTo>
                    <a:pt x="686" y="238"/>
                  </a:lnTo>
                  <a:lnTo>
                    <a:pt x="694" y="270"/>
                  </a:lnTo>
                  <a:lnTo>
                    <a:pt x="700" y="304"/>
                  </a:lnTo>
                  <a:lnTo>
                    <a:pt x="702" y="340"/>
                  </a:lnTo>
                  <a:lnTo>
                    <a:pt x="702" y="340"/>
                  </a:lnTo>
                  <a:lnTo>
                    <a:pt x="702" y="374"/>
                  </a:lnTo>
                  <a:lnTo>
                    <a:pt x="696" y="410"/>
                  </a:lnTo>
                  <a:lnTo>
                    <a:pt x="688" y="442"/>
                  </a:lnTo>
                  <a:lnTo>
                    <a:pt x="678" y="474"/>
                  </a:lnTo>
                  <a:lnTo>
                    <a:pt x="662" y="504"/>
                  </a:lnTo>
                  <a:lnTo>
                    <a:pt x="646" y="534"/>
                  </a:lnTo>
                  <a:lnTo>
                    <a:pt x="626" y="560"/>
                  </a:lnTo>
                  <a:lnTo>
                    <a:pt x="604" y="586"/>
                  </a:lnTo>
                  <a:lnTo>
                    <a:pt x="578" y="608"/>
                  </a:lnTo>
                  <a:lnTo>
                    <a:pt x="552" y="628"/>
                  </a:lnTo>
                  <a:lnTo>
                    <a:pt x="524" y="646"/>
                  </a:lnTo>
                  <a:lnTo>
                    <a:pt x="492" y="662"/>
                  </a:lnTo>
                  <a:lnTo>
                    <a:pt x="460" y="674"/>
                  </a:lnTo>
                  <a:lnTo>
                    <a:pt x="428" y="682"/>
                  </a:lnTo>
                  <a:lnTo>
                    <a:pt x="392" y="688"/>
                  </a:lnTo>
                  <a:lnTo>
                    <a:pt x="356" y="692"/>
                  </a:lnTo>
                  <a:lnTo>
                    <a:pt x="356" y="692"/>
                  </a:lnTo>
                  <a:lnTo>
                    <a:pt x="320" y="690"/>
                  </a:lnTo>
                  <a:lnTo>
                    <a:pt x="286" y="686"/>
                  </a:lnTo>
                  <a:lnTo>
                    <a:pt x="252" y="678"/>
                  </a:lnTo>
                  <a:lnTo>
                    <a:pt x="220" y="666"/>
                  </a:lnTo>
                  <a:lnTo>
                    <a:pt x="188" y="652"/>
                  </a:lnTo>
                  <a:lnTo>
                    <a:pt x="160" y="634"/>
                  </a:lnTo>
                  <a:lnTo>
                    <a:pt x="132" y="616"/>
                  </a:lnTo>
                  <a:lnTo>
                    <a:pt x="106" y="594"/>
                  </a:lnTo>
                  <a:lnTo>
                    <a:pt x="84" y="570"/>
                  </a:lnTo>
                  <a:lnTo>
                    <a:pt x="64" y="542"/>
                  </a:lnTo>
                  <a:lnTo>
                    <a:pt x="46" y="514"/>
                  </a:lnTo>
                  <a:lnTo>
                    <a:pt x="30" y="484"/>
                  </a:lnTo>
                  <a:lnTo>
                    <a:pt x="18" y="452"/>
                  </a:lnTo>
                  <a:lnTo>
                    <a:pt x="8" y="420"/>
                  </a:lnTo>
                  <a:lnTo>
                    <a:pt x="2" y="386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2" y="316"/>
                  </a:lnTo>
                  <a:lnTo>
                    <a:pt x="6" y="280"/>
                  </a:lnTo>
                  <a:lnTo>
                    <a:pt x="14" y="248"/>
                  </a:lnTo>
                  <a:lnTo>
                    <a:pt x="26" y="216"/>
                  </a:lnTo>
                  <a:lnTo>
                    <a:pt x="40" y="186"/>
                  </a:lnTo>
                  <a:lnTo>
                    <a:pt x="58" y="156"/>
                  </a:lnTo>
                  <a:lnTo>
                    <a:pt x="78" y="130"/>
                  </a:lnTo>
                  <a:lnTo>
                    <a:pt x="100" y="104"/>
                  </a:lnTo>
                  <a:lnTo>
                    <a:pt x="124" y="82"/>
                  </a:lnTo>
                  <a:lnTo>
                    <a:pt x="150" y="62"/>
                  </a:lnTo>
                  <a:lnTo>
                    <a:pt x="180" y="44"/>
                  </a:lnTo>
                  <a:lnTo>
                    <a:pt x="210" y="28"/>
                  </a:lnTo>
                  <a:lnTo>
                    <a:pt x="242" y="16"/>
                  </a:lnTo>
                  <a:lnTo>
                    <a:pt x="276" y="8"/>
                  </a:lnTo>
                  <a:lnTo>
                    <a:pt x="310" y="2"/>
                  </a:lnTo>
                  <a:lnTo>
                    <a:pt x="346" y="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48" name="Freeform 47"/>
            <p:cNvSpPr>
              <a:spLocks/>
            </p:cNvSpPr>
            <p:nvPr/>
          </p:nvSpPr>
          <p:spPr bwMode="auto">
            <a:xfrm>
              <a:off x="7373938" y="1598613"/>
              <a:ext cx="1120775" cy="1104900"/>
            </a:xfrm>
            <a:custGeom>
              <a:avLst/>
              <a:gdLst>
                <a:gd name="T0" fmla="*/ 346 w 706"/>
                <a:gd name="T1" fmla="*/ 0 h 696"/>
                <a:gd name="T2" fmla="*/ 418 w 706"/>
                <a:gd name="T3" fmla="*/ 6 h 696"/>
                <a:gd name="T4" fmla="*/ 484 w 706"/>
                <a:gd name="T5" fmla="*/ 26 h 696"/>
                <a:gd name="T6" fmla="*/ 544 w 706"/>
                <a:gd name="T7" fmla="*/ 58 h 696"/>
                <a:gd name="T8" fmla="*/ 598 w 706"/>
                <a:gd name="T9" fmla="*/ 100 h 696"/>
                <a:gd name="T10" fmla="*/ 642 w 706"/>
                <a:gd name="T11" fmla="*/ 150 h 696"/>
                <a:gd name="T12" fmla="*/ 676 w 706"/>
                <a:gd name="T13" fmla="*/ 208 h 696"/>
                <a:gd name="T14" fmla="*/ 696 w 706"/>
                <a:gd name="T15" fmla="*/ 274 h 696"/>
                <a:gd name="T16" fmla="*/ 706 w 706"/>
                <a:gd name="T17" fmla="*/ 344 h 696"/>
                <a:gd name="T18" fmla="*/ 704 w 706"/>
                <a:gd name="T19" fmla="*/ 378 h 696"/>
                <a:gd name="T20" fmla="*/ 690 w 706"/>
                <a:gd name="T21" fmla="*/ 446 h 696"/>
                <a:gd name="T22" fmla="*/ 666 w 706"/>
                <a:gd name="T23" fmla="*/ 510 h 696"/>
                <a:gd name="T24" fmla="*/ 628 w 706"/>
                <a:gd name="T25" fmla="*/ 566 h 696"/>
                <a:gd name="T26" fmla="*/ 580 w 706"/>
                <a:gd name="T27" fmla="*/ 614 h 696"/>
                <a:gd name="T28" fmla="*/ 526 w 706"/>
                <a:gd name="T29" fmla="*/ 652 h 696"/>
                <a:gd name="T30" fmla="*/ 462 w 706"/>
                <a:gd name="T31" fmla="*/ 678 h 696"/>
                <a:gd name="T32" fmla="*/ 394 w 706"/>
                <a:gd name="T33" fmla="*/ 694 h 696"/>
                <a:gd name="T34" fmla="*/ 358 w 706"/>
                <a:gd name="T35" fmla="*/ 696 h 696"/>
                <a:gd name="T36" fmla="*/ 286 w 706"/>
                <a:gd name="T37" fmla="*/ 690 h 696"/>
                <a:gd name="T38" fmla="*/ 220 w 706"/>
                <a:gd name="T39" fmla="*/ 670 h 696"/>
                <a:gd name="T40" fmla="*/ 160 w 706"/>
                <a:gd name="T41" fmla="*/ 640 h 696"/>
                <a:gd name="T42" fmla="*/ 106 w 706"/>
                <a:gd name="T43" fmla="*/ 598 h 696"/>
                <a:gd name="T44" fmla="*/ 62 w 706"/>
                <a:gd name="T45" fmla="*/ 548 h 696"/>
                <a:gd name="T46" fmla="*/ 30 w 706"/>
                <a:gd name="T47" fmla="*/ 488 h 696"/>
                <a:gd name="T48" fmla="*/ 8 w 706"/>
                <a:gd name="T49" fmla="*/ 424 h 696"/>
                <a:gd name="T50" fmla="*/ 0 w 706"/>
                <a:gd name="T51" fmla="*/ 354 h 696"/>
                <a:gd name="T52" fmla="*/ 0 w 706"/>
                <a:gd name="T53" fmla="*/ 318 h 696"/>
                <a:gd name="T54" fmla="*/ 14 w 706"/>
                <a:gd name="T55" fmla="*/ 250 h 696"/>
                <a:gd name="T56" fmla="*/ 40 w 706"/>
                <a:gd name="T57" fmla="*/ 188 h 696"/>
                <a:gd name="T58" fmla="*/ 76 w 706"/>
                <a:gd name="T59" fmla="*/ 132 h 696"/>
                <a:gd name="T60" fmla="*/ 124 w 706"/>
                <a:gd name="T61" fmla="*/ 84 h 696"/>
                <a:gd name="T62" fmla="*/ 180 w 706"/>
                <a:gd name="T63" fmla="*/ 46 h 696"/>
                <a:gd name="T64" fmla="*/ 242 w 706"/>
                <a:gd name="T65" fmla="*/ 18 h 696"/>
                <a:gd name="T66" fmla="*/ 310 w 706"/>
                <a:gd name="T67" fmla="*/ 4 h 696"/>
                <a:gd name="T68" fmla="*/ 346 w 706"/>
                <a:gd name="T6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696">
                  <a:moveTo>
                    <a:pt x="346" y="0"/>
                  </a:moveTo>
                  <a:lnTo>
                    <a:pt x="346" y="0"/>
                  </a:lnTo>
                  <a:lnTo>
                    <a:pt x="382" y="2"/>
                  </a:lnTo>
                  <a:lnTo>
                    <a:pt x="418" y="6"/>
                  </a:lnTo>
                  <a:lnTo>
                    <a:pt x="452" y="14"/>
                  </a:lnTo>
                  <a:lnTo>
                    <a:pt x="484" y="26"/>
                  </a:lnTo>
                  <a:lnTo>
                    <a:pt x="516" y="40"/>
                  </a:lnTo>
                  <a:lnTo>
                    <a:pt x="544" y="58"/>
                  </a:lnTo>
                  <a:lnTo>
                    <a:pt x="572" y="76"/>
                  </a:lnTo>
                  <a:lnTo>
                    <a:pt x="598" y="100"/>
                  </a:lnTo>
                  <a:lnTo>
                    <a:pt x="622" y="124"/>
                  </a:lnTo>
                  <a:lnTo>
                    <a:pt x="642" y="150"/>
                  </a:lnTo>
                  <a:lnTo>
                    <a:pt x="660" y="178"/>
                  </a:lnTo>
                  <a:lnTo>
                    <a:pt x="676" y="208"/>
                  </a:lnTo>
                  <a:lnTo>
                    <a:pt x="688" y="240"/>
                  </a:lnTo>
                  <a:lnTo>
                    <a:pt x="696" y="274"/>
                  </a:lnTo>
                  <a:lnTo>
                    <a:pt x="702" y="308"/>
                  </a:lnTo>
                  <a:lnTo>
                    <a:pt x="706" y="344"/>
                  </a:lnTo>
                  <a:lnTo>
                    <a:pt x="706" y="344"/>
                  </a:lnTo>
                  <a:lnTo>
                    <a:pt x="704" y="378"/>
                  </a:lnTo>
                  <a:lnTo>
                    <a:pt x="700" y="414"/>
                  </a:lnTo>
                  <a:lnTo>
                    <a:pt x="690" y="446"/>
                  </a:lnTo>
                  <a:lnTo>
                    <a:pt x="680" y="478"/>
                  </a:lnTo>
                  <a:lnTo>
                    <a:pt x="666" y="510"/>
                  </a:lnTo>
                  <a:lnTo>
                    <a:pt x="648" y="538"/>
                  </a:lnTo>
                  <a:lnTo>
                    <a:pt x="628" y="566"/>
                  </a:lnTo>
                  <a:lnTo>
                    <a:pt x="606" y="590"/>
                  </a:lnTo>
                  <a:lnTo>
                    <a:pt x="580" y="614"/>
                  </a:lnTo>
                  <a:lnTo>
                    <a:pt x="554" y="634"/>
                  </a:lnTo>
                  <a:lnTo>
                    <a:pt x="526" y="652"/>
                  </a:lnTo>
                  <a:lnTo>
                    <a:pt x="494" y="666"/>
                  </a:lnTo>
                  <a:lnTo>
                    <a:pt x="462" y="678"/>
                  </a:lnTo>
                  <a:lnTo>
                    <a:pt x="428" y="688"/>
                  </a:lnTo>
                  <a:lnTo>
                    <a:pt x="394" y="694"/>
                  </a:lnTo>
                  <a:lnTo>
                    <a:pt x="358" y="696"/>
                  </a:lnTo>
                  <a:lnTo>
                    <a:pt x="358" y="696"/>
                  </a:lnTo>
                  <a:lnTo>
                    <a:pt x="322" y="694"/>
                  </a:lnTo>
                  <a:lnTo>
                    <a:pt x="286" y="690"/>
                  </a:lnTo>
                  <a:lnTo>
                    <a:pt x="252" y="682"/>
                  </a:lnTo>
                  <a:lnTo>
                    <a:pt x="220" y="670"/>
                  </a:lnTo>
                  <a:lnTo>
                    <a:pt x="188" y="656"/>
                  </a:lnTo>
                  <a:lnTo>
                    <a:pt x="160" y="640"/>
                  </a:lnTo>
                  <a:lnTo>
                    <a:pt x="132" y="620"/>
                  </a:lnTo>
                  <a:lnTo>
                    <a:pt x="106" y="598"/>
                  </a:lnTo>
                  <a:lnTo>
                    <a:pt x="84" y="574"/>
                  </a:lnTo>
                  <a:lnTo>
                    <a:pt x="62" y="548"/>
                  </a:lnTo>
                  <a:lnTo>
                    <a:pt x="44" y="518"/>
                  </a:lnTo>
                  <a:lnTo>
                    <a:pt x="30" y="488"/>
                  </a:lnTo>
                  <a:lnTo>
                    <a:pt x="16" y="456"/>
                  </a:lnTo>
                  <a:lnTo>
                    <a:pt x="8" y="424"/>
                  </a:lnTo>
                  <a:lnTo>
                    <a:pt x="2" y="390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18"/>
                  </a:lnTo>
                  <a:lnTo>
                    <a:pt x="6" y="284"/>
                  </a:lnTo>
                  <a:lnTo>
                    <a:pt x="14" y="250"/>
                  </a:lnTo>
                  <a:lnTo>
                    <a:pt x="26" y="218"/>
                  </a:lnTo>
                  <a:lnTo>
                    <a:pt x="40" y="188"/>
                  </a:lnTo>
                  <a:lnTo>
                    <a:pt x="56" y="158"/>
                  </a:lnTo>
                  <a:lnTo>
                    <a:pt x="76" y="132"/>
                  </a:lnTo>
                  <a:lnTo>
                    <a:pt x="100" y="106"/>
                  </a:lnTo>
                  <a:lnTo>
                    <a:pt x="124" y="84"/>
                  </a:lnTo>
                  <a:lnTo>
                    <a:pt x="150" y="64"/>
                  </a:lnTo>
                  <a:lnTo>
                    <a:pt x="180" y="46"/>
                  </a:lnTo>
                  <a:lnTo>
                    <a:pt x="210" y="30"/>
                  </a:lnTo>
                  <a:lnTo>
                    <a:pt x="242" y="18"/>
                  </a:lnTo>
                  <a:lnTo>
                    <a:pt x="276" y="10"/>
                  </a:lnTo>
                  <a:lnTo>
                    <a:pt x="310" y="4"/>
                  </a:lnTo>
                  <a:lnTo>
                    <a:pt x="346" y="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49" name="Freeform 48"/>
            <p:cNvSpPr>
              <a:spLocks/>
            </p:cNvSpPr>
            <p:nvPr/>
          </p:nvSpPr>
          <p:spPr bwMode="auto">
            <a:xfrm>
              <a:off x="7367588" y="1595438"/>
              <a:ext cx="1127125" cy="1111250"/>
            </a:xfrm>
            <a:custGeom>
              <a:avLst/>
              <a:gdLst>
                <a:gd name="T0" fmla="*/ 350 w 710"/>
                <a:gd name="T1" fmla="*/ 0 h 700"/>
                <a:gd name="T2" fmla="*/ 422 w 710"/>
                <a:gd name="T3" fmla="*/ 6 h 700"/>
                <a:gd name="T4" fmla="*/ 488 w 710"/>
                <a:gd name="T5" fmla="*/ 26 h 700"/>
                <a:gd name="T6" fmla="*/ 548 w 710"/>
                <a:gd name="T7" fmla="*/ 58 h 700"/>
                <a:gd name="T8" fmla="*/ 602 w 710"/>
                <a:gd name="T9" fmla="*/ 100 h 700"/>
                <a:gd name="T10" fmla="*/ 646 w 710"/>
                <a:gd name="T11" fmla="*/ 150 h 700"/>
                <a:gd name="T12" fmla="*/ 680 w 710"/>
                <a:gd name="T13" fmla="*/ 210 h 700"/>
                <a:gd name="T14" fmla="*/ 702 w 710"/>
                <a:gd name="T15" fmla="*/ 274 h 700"/>
                <a:gd name="T16" fmla="*/ 710 w 710"/>
                <a:gd name="T17" fmla="*/ 344 h 700"/>
                <a:gd name="T18" fmla="*/ 708 w 710"/>
                <a:gd name="T19" fmla="*/ 380 h 700"/>
                <a:gd name="T20" fmla="*/ 696 w 710"/>
                <a:gd name="T21" fmla="*/ 448 h 700"/>
                <a:gd name="T22" fmla="*/ 670 w 710"/>
                <a:gd name="T23" fmla="*/ 512 h 700"/>
                <a:gd name="T24" fmla="*/ 632 w 710"/>
                <a:gd name="T25" fmla="*/ 568 h 700"/>
                <a:gd name="T26" fmla="*/ 584 w 710"/>
                <a:gd name="T27" fmla="*/ 616 h 700"/>
                <a:gd name="T28" fmla="*/ 528 w 710"/>
                <a:gd name="T29" fmla="*/ 654 h 700"/>
                <a:gd name="T30" fmla="*/ 466 w 710"/>
                <a:gd name="T31" fmla="*/ 682 h 700"/>
                <a:gd name="T32" fmla="*/ 396 w 710"/>
                <a:gd name="T33" fmla="*/ 696 h 700"/>
                <a:gd name="T34" fmla="*/ 360 w 710"/>
                <a:gd name="T35" fmla="*/ 700 h 700"/>
                <a:gd name="T36" fmla="*/ 290 w 710"/>
                <a:gd name="T37" fmla="*/ 694 h 700"/>
                <a:gd name="T38" fmla="*/ 222 w 710"/>
                <a:gd name="T39" fmla="*/ 674 h 700"/>
                <a:gd name="T40" fmla="*/ 162 w 710"/>
                <a:gd name="T41" fmla="*/ 642 h 700"/>
                <a:gd name="T42" fmla="*/ 108 w 710"/>
                <a:gd name="T43" fmla="*/ 600 h 700"/>
                <a:gd name="T44" fmla="*/ 64 w 710"/>
                <a:gd name="T45" fmla="*/ 550 h 700"/>
                <a:gd name="T46" fmla="*/ 30 w 710"/>
                <a:gd name="T47" fmla="*/ 490 h 700"/>
                <a:gd name="T48" fmla="*/ 8 w 710"/>
                <a:gd name="T49" fmla="*/ 426 h 700"/>
                <a:gd name="T50" fmla="*/ 0 w 710"/>
                <a:gd name="T51" fmla="*/ 356 h 700"/>
                <a:gd name="T52" fmla="*/ 2 w 710"/>
                <a:gd name="T53" fmla="*/ 320 h 700"/>
                <a:gd name="T54" fmla="*/ 14 w 710"/>
                <a:gd name="T55" fmla="*/ 252 h 700"/>
                <a:gd name="T56" fmla="*/ 40 w 710"/>
                <a:gd name="T57" fmla="*/ 188 h 700"/>
                <a:gd name="T58" fmla="*/ 78 w 710"/>
                <a:gd name="T59" fmla="*/ 132 h 700"/>
                <a:gd name="T60" fmla="*/ 126 w 710"/>
                <a:gd name="T61" fmla="*/ 84 h 700"/>
                <a:gd name="T62" fmla="*/ 182 w 710"/>
                <a:gd name="T63" fmla="*/ 46 h 700"/>
                <a:gd name="T64" fmla="*/ 244 w 710"/>
                <a:gd name="T65" fmla="*/ 18 h 700"/>
                <a:gd name="T66" fmla="*/ 314 w 710"/>
                <a:gd name="T67" fmla="*/ 4 h 700"/>
                <a:gd name="T68" fmla="*/ 350 w 710"/>
                <a:gd name="T6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0" h="700">
                  <a:moveTo>
                    <a:pt x="350" y="0"/>
                  </a:moveTo>
                  <a:lnTo>
                    <a:pt x="350" y="0"/>
                  </a:lnTo>
                  <a:lnTo>
                    <a:pt x="386" y="2"/>
                  </a:lnTo>
                  <a:lnTo>
                    <a:pt x="422" y="6"/>
                  </a:lnTo>
                  <a:lnTo>
                    <a:pt x="456" y="14"/>
                  </a:lnTo>
                  <a:lnTo>
                    <a:pt x="488" y="26"/>
                  </a:lnTo>
                  <a:lnTo>
                    <a:pt x="520" y="40"/>
                  </a:lnTo>
                  <a:lnTo>
                    <a:pt x="548" y="58"/>
                  </a:lnTo>
                  <a:lnTo>
                    <a:pt x="576" y="78"/>
                  </a:lnTo>
                  <a:lnTo>
                    <a:pt x="602" y="100"/>
                  </a:lnTo>
                  <a:lnTo>
                    <a:pt x="626" y="124"/>
                  </a:lnTo>
                  <a:lnTo>
                    <a:pt x="646" y="150"/>
                  </a:lnTo>
                  <a:lnTo>
                    <a:pt x="664" y="178"/>
                  </a:lnTo>
                  <a:lnTo>
                    <a:pt x="680" y="210"/>
                  </a:lnTo>
                  <a:lnTo>
                    <a:pt x="692" y="242"/>
                  </a:lnTo>
                  <a:lnTo>
                    <a:pt x="702" y="274"/>
                  </a:lnTo>
                  <a:lnTo>
                    <a:pt x="708" y="308"/>
                  </a:lnTo>
                  <a:lnTo>
                    <a:pt x="710" y="344"/>
                  </a:lnTo>
                  <a:lnTo>
                    <a:pt x="710" y="344"/>
                  </a:lnTo>
                  <a:lnTo>
                    <a:pt x="708" y="380"/>
                  </a:lnTo>
                  <a:lnTo>
                    <a:pt x="704" y="414"/>
                  </a:lnTo>
                  <a:lnTo>
                    <a:pt x="696" y="448"/>
                  </a:lnTo>
                  <a:lnTo>
                    <a:pt x="684" y="480"/>
                  </a:lnTo>
                  <a:lnTo>
                    <a:pt x="670" y="512"/>
                  </a:lnTo>
                  <a:lnTo>
                    <a:pt x="652" y="540"/>
                  </a:lnTo>
                  <a:lnTo>
                    <a:pt x="632" y="568"/>
                  </a:lnTo>
                  <a:lnTo>
                    <a:pt x="610" y="592"/>
                  </a:lnTo>
                  <a:lnTo>
                    <a:pt x="584" y="616"/>
                  </a:lnTo>
                  <a:lnTo>
                    <a:pt x="558" y="636"/>
                  </a:lnTo>
                  <a:lnTo>
                    <a:pt x="528" y="654"/>
                  </a:lnTo>
                  <a:lnTo>
                    <a:pt x="498" y="670"/>
                  </a:lnTo>
                  <a:lnTo>
                    <a:pt x="466" y="682"/>
                  </a:lnTo>
                  <a:lnTo>
                    <a:pt x="432" y="692"/>
                  </a:lnTo>
                  <a:lnTo>
                    <a:pt x="396" y="696"/>
                  </a:lnTo>
                  <a:lnTo>
                    <a:pt x="360" y="700"/>
                  </a:lnTo>
                  <a:lnTo>
                    <a:pt x="360" y="700"/>
                  </a:lnTo>
                  <a:lnTo>
                    <a:pt x="324" y="698"/>
                  </a:lnTo>
                  <a:lnTo>
                    <a:pt x="290" y="694"/>
                  </a:lnTo>
                  <a:lnTo>
                    <a:pt x="256" y="686"/>
                  </a:lnTo>
                  <a:lnTo>
                    <a:pt x="222" y="674"/>
                  </a:lnTo>
                  <a:lnTo>
                    <a:pt x="192" y="660"/>
                  </a:lnTo>
                  <a:lnTo>
                    <a:pt x="162" y="642"/>
                  </a:lnTo>
                  <a:lnTo>
                    <a:pt x="134" y="622"/>
                  </a:lnTo>
                  <a:lnTo>
                    <a:pt x="108" y="600"/>
                  </a:lnTo>
                  <a:lnTo>
                    <a:pt x="86" y="576"/>
                  </a:lnTo>
                  <a:lnTo>
                    <a:pt x="64" y="550"/>
                  </a:lnTo>
                  <a:lnTo>
                    <a:pt x="46" y="522"/>
                  </a:lnTo>
                  <a:lnTo>
                    <a:pt x="30" y="490"/>
                  </a:lnTo>
                  <a:lnTo>
                    <a:pt x="18" y="458"/>
                  </a:lnTo>
                  <a:lnTo>
                    <a:pt x="8" y="426"/>
                  </a:lnTo>
                  <a:lnTo>
                    <a:pt x="2" y="39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2" y="320"/>
                  </a:lnTo>
                  <a:lnTo>
                    <a:pt x="6" y="286"/>
                  </a:lnTo>
                  <a:lnTo>
                    <a:pt x="14" y="252"/>
                  </a:lnTo>
                  <a:lnTo>
                    <a:pt x="26" y="220"/>
                  </a:lnTo>
                  <a:lnTo>
                    <a:pt x="40" y="188"/>
                  </a:lnTo>
                  <a:lnTo>
                    <a:pt x="58" y="160"/>
                  </a:lnTo>
                  <a:lnTo>
                    <a:pt x="78" y="132"/>
                  </a:lnTo>
                  <a:lnTo>
                    <a:pt x="100" y="108"/>
                  </a:lnTo>
                  <a:lnTo>
                    <a:pt x="126" y="84"/>
                  </a:lnTo>
                  <a:lnTo>
                    <a:pt x="152" y="64"/>
                  </a:lnTo>
                  <a:lnTo>
                    <a:pt x="182" y="46"/>
                  </a:lnTo>
                  <a:lnTo>
                    <a:pt x="212" y="30"/>
                  </a:lnTo>
                  <a:lnTo>
                    <a:pt x="244" y="18"/>
                  </a:lnTo>
                  <a:lnTo>
                    <a:pt x="278" y="8"/>
                  </a:lnTo>
                  <a:lnTo>
                    <a:pt x="314" y="4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0" name="Freeform 49"/>
            <p:cNvSpPr>
              <a:spLocks/>
            </p:cNvSpPr>
            <p:nvPr/>
          </p:nvSpPr>
          <p:spPr bwMode="auto">
            <a:xfrm>
              <a:off x="7377113" y="1579563"/>
              <a:ext cx="1133475" cy="1114425"/>
            </a:xfrm>
            <a:custGeom>
              <a:avLst/>
              <a:gdLst>
                <a:gd name="T0" fmla="*/ 352 w 714"/>
                <a:gd name="T1" fmla="*/ 0 h 702"/>
                <a:gd name="T2" fmla="*/ 424 w 714"/>
                <a:gd name="T3" fmla="*/ 6 h 702"/>
                <a:gd name="T4" fmla="*/ 490 w 714"/>
                <a:gd name="T5" fmla="*/ 26 h 702"/>
                <a:gd name="T6" fmla="*/ 552 w 714"/>
                <a:gd name="T7" fmla="*/ 56 h 702"/>
                <a:gd name="T8" fmla="*/ 604 w 714"/>
                <a:gd name="T9" fmla="*/ 98 h 702"/>
                <a:gd name="T10" fmla="*/ 650 w 714"/>
                <a:gd name="T11" fmla="*/ 150 h 702"/>
                <a:gd name="T12" fmla="*/ 684 w 714"/>
                <a:gd name="T13" fmla="*/ 210 h 702"/>
                <a:gd name="T14" fmla="*/ 706 w 714"/>
                <a:gd name="T15" fmla="*/ 274 h 702"/>
                <a:gd name="T16" fmla="*/ 714 w 714"/>
                <a:gd name="T17" fmla="*/ 346 h 702"/>
                <a:gd name="T18" fmla="*/ 712 w 714"/>
                <a:gd name="T19" fmla="*/ 380 h 702"/>
                <a:gd name="T20" fmla="*/ 698 w 714"/>
                <a:gd name="T21" fmla="*/ 450 h 702"/>
                <a:gd name="T22" fmla="*/ 672 w 714"/>
                <a:gd name="T23" fmla="*/ 512 h 702"/>
                <a:gd name="T24" fmla="*/ 636 w 714"/>
                <a:gd name="T25" fmla="*/ 570 h 702"/>
                <a:gd name="T26" fmla="*/ 588 w 714"/>
                <a:gd name="T27" fmla="*/ 618 h 702"/>
                <a:gd name="T28" fmla="*/ 532 w 714"/>
                <a:gd name="T29" fmla="*/ 656 h 702"/>
                <a:gd name="T30" fmla="*/ 468 w 714"/>
                <a:gd name="T31" fmla="*/ 684 h 702"/>
                <a:gd name="T32" fmla="*/ 398 w 714"/>
                <a:gd name="T33" fmla="*/ 700 h 702"/>
                <a:gd name="T34" fmla="*/ 362 w 714"/>
                <a:gd name="T35" fmla="*/ 702 h 702"/>
                <a:gd name="T36" fmla="*/ 290 w 714"/>
                <a:gd name="T37" fmla="*/ 696 h 702"/>
                <a:gd name="T38" fmla="*/ 224 w 714"/>
                <a:gd name="T39" fmla="*/ 676 h 702"/>
                <a:gd name="T40" fmla="*/ 162 w 714"/>
                <a:gd name="T41" fmla="*/ 644 h 702"/>
                <a:gd name="T42" fmla="*/ 110 w 714"/>
                <a:gd name="T43" fmla="*/ 602 h 702"/>
                <a:gd name="T44" fmla="*/ 64 w 714"/>
                <a:gd name="T45" fmla="*/ 552 h 702"/>
                <a:gd name="T46" fmla="*/ 30 w 714"/>
                <a:gd name="T47" fmla="*/ 492 h 702"/>
                <a:gd name="T48" fmla="*/ 10 w 714"/>
                <a:gd name="T49" fmla="*/ 426 h 702"/>
                <a:gd name="T50" fmla="*/ 0 w 714"/>
                <a:gd name="T51" fmla="*/ 356 h 702"/>
                <a:gd name="T52" fmla="*/ 2 w 714"/>
                <a:gd name="T53" fmla="*/ 320 h 702"/>
                <a:gd name="T54" fmla="*/ 16 w 714"/>
                <a:gd name="T55" fmla="*/ 252 h 702"/>
                <a:gd name="T56" fmla="*/ 42 w 714"/>
                <a:gd name="T57" fmla="*/ 188 h 702"/>
                <a:gd name="T58" fmla="*/ 78 w 714"/>
                <a:gd name="T59" fmla="*/ 132 h 702"/>
                <a:gd name="T60" fmla="*/ 126 w 714"/>
                <a:gd name="T61" fmla="*/ 84 h 702"/>
                <a:gd name="T62" fmla="*/ 182 w 714"/>
                <a:gd name="T63" fmla="*/ 44 h 702"/>
                <a:gd name="T64" fmla="*/ 246 w 714"/>
                <a:gd name="T65" fmla="*/ 18 h 702"/>
                <a:gd name="T66" fmla="*/ 316 w 714"/>
                <a:gd name="T67" fmla="*/ 2 h 702"/>
                <a:gd name="T68" fmla="*/ 352 w 714"/>
                <a:gd name="T6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4" h="702">
                  <a:moveTo>
                    <a:pt x="352" y="0"/>
                  </a:moveTo>
                  <a:lnTo>
                    <a:pt x="352" y="0"/>
                  </a:lnTo>
                  <a:lnTo>
                    <a:pt x="388" y="0"/>
                  </a:lnTo>
                  <a:lnTo>
                    <a:pt x="424" y="6"/>
                  </a:lnTo>
                  <a:lnTo>
                    <a:pt x="458" y="14"/>
                  </a:lnTo>
                  <a:lnTo>
                    <a:pt x="490" y="26"/>
                  </a:lnTo>
                  <a:lnTo>
                    <a:pt x="522" y="40"/>
                  </a:lnTo>
                  <a:lnTo>
                    <a:pt x="552" y="56"/>
                  </a:lnTo>
                  <a:lnTo>
                    <a:pt x="580" y="76"/>
                  </a:lnTo>
                  <a:lnTo>
                    <a:pt x="604" y="98"/>
                  </a:lnTo>
                  <a:lnTo>
                    <a:pt x="628" y="124"/>
                  </a:lnTo>
                  <a:lnTo>
                    <a:pt x="650" y="150"/>
                  </a:lnTo>
                  <a:lnTo>
                    <a:pt x="668" y="178"/>
                  </a:lnTo>
                  <a:lnTo>
                    <a:pt x="684" y="210"/>
                  </a:lnTo>
                  <a:lnTo>
                    <a:pt x="696" y="242"/>
                  </a:lnTo>
                  <a:lnTo>
                    <a:pt x="706" y="274"/>
                  </a:lnTo>
                  <a:lnTo>
                    <a:pt x="710" y="310"/>
                  </a:lnTo>
                  <a:lnTo>
                    <a:pt x="714" y="346"/>
                  </a:lnTo>
                  <a:lnTo>
                    <a:pt x="714" y="346"/>
                  </a:lnTo>
                  <a:lnTo>
                    <a:pt x="712" y="380"/>
                  </a:lnTo>
                  <a:lnTo>
                    <a:pt x="708" y="416"/>
                  </a:lnTo>
                  <a:lnTo>
                    <a:pt x="698" y="450"/>
                  </a:lnTo>
                  <a:lnTo>
                    <a:pt x="688" y="482"/>
                  </a:lnTo>
                  <a:lnTo>
                    <a:pt x="672" y="512"/>
                  </a:lnTo>
                  <a:lnTo>
                    <a:pt x="656" y="542"/>
                  </a:lnTo>
                  <a:lnTo>
                    <a:pt x="636" y="570"/>
                  </a:lnTo>
                  <a:lnTo>
                    <a:pt x="612" y="594"/>
                  </a:lnTo>
                  <a:lnTo>
                    <a:pt x="588" y="618"/>
                  </a:lnTo>
                  <a:lnTo>
                    <a:pt x="560" y="638"/>
                  </a:lnTo>
                  <a:lnTo>
                    <a:pt x="532" y="656"/>
                  </a:lnTo>
                  <a:lnTo>
                    <a:pt x="500" y="672"/>
                  </a:lnTo>
                  <a:lnTo>
                    <a:pt x="468" y="684"/>
                  </a:lnTo>
                  <a:lnTo>
                    <a:pt x="434" y="694"/>
                  </a:lnTo>
                  <a:lnTo>
                    <a:pt x="398" y="700"/>
                  </a:lnTo>
                  <a:lnTo>
                    <a:pt x="362" y="702"/>
                  </a:lnTo>
                  <a:lnTo>
                    <a:pt x="362" y="702"/>
                  </a:lnTo>
                  <a:lnTo>
                    <a:pt x="326" y="700"/>
                  </a:lnTo>
                  <a:lnTo>
                    <a:pt x="290" y="696"/>
                  </a:lnTo>
                  <a:lnTo>
                    <a:pt x="256" y="688"/>
                  </a:lnTo>
                  <a:lnTo>
                    <a:pt x="224" y="676"/>
                  </a:lnTo>
                  <a:lnTo>
                    <a:pt x="192" y="662"/>
                  </a:lnTo>
                  <a:lnTo>
                    <a:pt x="162" y="644"/>
                  </a:lnTo>
                  <a:lnTo>
                    <a:pt x="134" y="624"/>
                  </a:lnTo>
                  <a:lnTo>
                    <a:pt x="110" y="602"/>
                  </a:lnTo>
                  <a:lnTo>
                    <a:pt x="86" y="578"/>
                  </a:lnTo>
                  <a:lnTo>
                    <a:pt x="64" y="552"/>
                  </a:lnTo>
                  <a:lnTo>
                    <a:pt x="46" y="522"/>
                  </a:lnTo>
                  <a:lnTo>
                    <a:pt x="30" y="492"/>
                  </a:lnTo>
                  <a:lnTo>
                    <a:pt x="18" y="460"/>
                  </a:lnTo>
                  <a:lnTo>
                    <a:pt x="10" y="426"/>
                  </a:lnTo>
                  <a:lnTo>
                    <a:pt x="4" y="39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2" y="320"/>
                  </a:lnTo>
                  <a:lnTo>
                    <a:pt x="6" y="286"/>
                  </a:lnTo>
                  <a:lnTo>
                    <a:pt x="16" y="252"/>
                  </a:lnTo>
                  <a:lnTo>
                    <a:pt x="26" y="220"/>
                  </a:lnTo>
                  <a:lnTo>
                    <a:pt x="42" y="188"/>
                  </a:lnTo>
                  <a:lnTo>
                    <a:pt x="58" y="160"/>
                  </a:lnTo>
                  <a:lnTo>
                    <a:pt x="78" y="132"/>
                  </a:lnTo>
                  <a:lnTo>
                    <a:pt x="102" y="106"/>
                  </a:lnTo>
                  <a:lnTo>
                    <a:pt x="126" y="84"/>
                  </a:lnTo>
                  <a:lnTo>
                    <a:pt x="154" y="62"/>
                  </a:lnTo>
                  <a:lnTo>
                    <a:pt x="182" y="44"/>
                  </a:lnTo>
                  <a:lnTo>
                    <a:pt x="214" y="30"/>
                  </a:lnTo>
                  <a:lnTo>
                    <a:pt x="246" y="18"/>
                  </a:lnTo>
                  <a:lnTo>
                    <a:pt x="280" y="8"/>
                  </a:lnTo>
                  <a:lnTo>
                    <a:pt x="316" y="2"/>
                  </a:lnTo>
                  <a:lnTo>
                    <a:pt x="352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FF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1" name="Freeform 50"/>
            <p:cNvSpPr>
              <a:spLocks/>
            </p:cNvSpPr>
            <p:nvPr/>
          </p:nvSpPr>
          <p:spPr bwMode="auto">
            <a:xfrm>
              <a:off x="7392988" y="1601788"/>
              <a:ext cx="1079500" cy="1076325"/>
            </a:xfrm>
            <a:custGeom>
              <a:avLst/>
              <a:gdLst>
                <a:gd name="T0" fmla="*/ 334 w 680"/>
                <a:gd name="T1" fmla="*/ 0 h 678"/>
                <a:gd name="T2" fmla="*/ 404 w 680"/>
                <a:gd name="T3" fmla="*/ 6 h 678"/>
                <a:gd name="T4" fmla="*/ 468 w 680"/>
                <a:gd name="T5" fmla="*/ 24 h 678"/>
                <a:gd name="T6" fmla="*/ 526 w 680"/>
                <a:gd name="T7" fmla="*/ 54 h 678"/>
                <a:gd name="T8" fmla="*/ 576 w 680"/>
                <a:gd name="T9" fmla="*/ 96 h 678"/>
                <a:gd name="T10" fmla="*/ 618 w 680"/>
                <a:gd name="T11" fmla="*/ 144 h 678"/>
                <a:gd name="T12" fmla="*/ 650 w 680"/>
                <a:gd name="T13" fmla="*/ 202 h 678"/>
                <a:gd name="T14" fmla="*/ 672 w 680"/>
                <a:gd name="T15" fmla="*/ 266 h 678"/>
                <a:gd name="T16" fmla="*/ 680 w 680"/>
                <a:gd name="T17" fmla="*/ 334 h 678"/>
                <a:gd name="T18" fmla="*/ 678 w 680"/>
                <a:gd name="T19" fmla="*/ 368 h 678"/>
                <a:gd name="T20" fmla="*/ 666 w 680"/>
                <a:gd name="T21" fmla="*/ 434 h 678"/>
                <a:gd name="T22" fmla="*/ 642 w 680"/>
                <a:gd name="T23" fmla="*/ 496 h 678"/>
                <a:gd name="T24" fmla="*/ 606 w 680"/>
                <a:gd name="T25" fmla="*/ 550 h 678"/>
                <a:gd name="T26" fmla="*/ 560 w 680"/>
                <a:gd name="T27" fmla="*/ 596 h 678"/>
                <a:gd name="T28" fmla="*/ 506 w 680"/>
                <a:gd name="T29" fmla="*/ 634 h 678"/>
                <a:gd name="T30" fmla="*/ 446 w 680"/>
                <a:gd name="T31" fmla="*/ 660 h 678"/>
                <a:gd name="T32" fmla="*/ 380 w 680"/>
                <a:gd name="T33" fmla="*/ 676 h 678"/>
                <a:gd name="T34" fmla="*/ 346 w 680"/>
                <a:gd name="T35" fmla="*/ 678 h 678"/>
                <a:gd name="T36" fmla="*/ 276 w 680"/>
                <a:gd name="T37" fmla="*/ 672 h 678"/>
                <a:gd name="T38" fmla="*/ 212 w 680"/>
                <a:gd name="T39" fmla="*/ 652 h 678"/>
                <a:gd name="T40" fmla="*/ 154 w 680"/>
                <a:gd name="T41" fmla="*/ 622 h 678"/>
                <a:gd name="T42" fmla="*/ 104 w 680"/>
                <a:gd name="T43" fmla="*/ 582 h 678"/>
                <a:gd name="T44" fmla="*/ 62 w 680"/>
                <a:gd name="T45" fmla="*/ 532 h 678"/>
                <a:gd name="T46" fmla="*/ 30 w 680"/>
                <a:gd name="T47" fmla="*/ 474 h 678"/>
                <a:gd name="T48" fmla="*/ 8 w 680"/>
                <a:gd name="T49" fmla="*/ 412 h 678"/>
                <a:gd name="T50" fmla="*/ 0 w 680"/>
                <a:gd name="T51" fmla="*/ 344 h 678"/>
                <a:gd name="T52" fmla="*/ 2 w 680"/>
                <a:gd name="T53" fmla="*/ 310 h 678"/>
                <a:gd name="T54" fmla="*/ 14 w 680"/>
                <a:gd name="T55" fmla="*/ 242 h 678"/>
                <a:gd name="T56" fmla="*/ 40 w 680"/>
                <a:gd name="T57" fmla="*/ 182 h 678"/>
                <a:gd name="T58" fmla="*/ 74 w 680"/>
                <a:gd name="T59" fmla="*/ 126 h 678"/>
                <a:gd name="T60" fmla="*/ 120 w 680"/>
                <a:gd name="T61" fmla="*/ 80 h 678"/>
                <a:gd name="T62" fmla="*/ 174 w 680"/>
                <a:gd name="T63" fmla="*/ 42 h 678"/>
                <a:gd name="T64" fmla="*/ 234 w 680"/>
                <a:gd name="T65" fmla="*/ 16 h 678"/>
                <a:gd name="T66" fmla="*/ 300 w 680"/>
                <a:gd name="T67" fmla="*/ 2 h 678"/>
                <a:gd name="T68" fmla="*/ 334 w 680"/>
                <a:gd name="T6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0" h="678">
                  <a:moveTo>
                    <a:pt x="334" y="0"/>
                  </a:moveTo>
                  <a:lnTo>
                    <a:pt x="334" y="0"/>
                  </a:lnTo>
                  <a:lnTo>
                    <a:pt x="370" y="0"/>
                  </a:lnTo>
                  <a:lnTo>
                    <a:pt x="404" y="6"/>
                  </a:lnTo>
                  <a:lnTo>
                    <a:pt x="436" y="14"/>
                  </a:lnTo>
                  <a:lnTo>
                    <a:pt x="468" y="24"/>
                  </a:lnTo>
                  <a:lnTo>
                    <a:pt x="498" y="38"/>
                  </a:lnTo>
                  <a:lnTo>
                    <a:pt x="526" y="54"/>
                  </a:lnTo>
                  <a:lnTo>
                    <a:pt x="552" y="74"/>
                  </a:lnTo>
                  <a:lnTo>
                    <a:pt x="576" y="96"/>
                  </a:lnTo>
                  <a:lnTo>
                    <a:pt x="598" y="118"/>
                  </a:lnTo>
                  <a:lnTo>
                    <a:pt x="618" y="144"/>
                  </a:lnTo>
                  <a:lnTo>
                    <a:pt x="636" y="172"/>
                  </a:lnTo>
                  <a:lnTo>
                    <a:pt x="650" y="202"/>
                  </a:lnTo>
                  <a:lnTo>
                    <a:pt x="662" y="232"/>
                  </a:lnTo>
                  <a:lnTo>
                    <a:pt x="672" y="266"/>
                  </a:lnTo>
                  <a:lnTo>
                    <a:pt x="678" y="298"/>
                  </a:lnTo>
                  <a:lnTo>
                    <a:pt x="680" y="334"/>
                  </a:lnTo>
                  <a:lnTo>
                    <a:pt x="680" y="334"/>
                  </a:lnTo>
                  <a:lnTo>
                    <a:pt x="678" y="368"/>
                  </a:lnTo>
                  <a:lnTo>
                    <a:pt x="674" y="402"/>
                  </a:lnTo>
                  <a:lnTo>
                    <a:pt x="666" y="434"/>
                  </a:lnTo>
                  <a:lnTo>
                    <a:pt x="654" y="466"/>
                  </a:lnTo>
                  <a:lnTo>
                    <a:pt x="642" y="496"/>
                  </a:lnTo>
                  <a:lnTo>
                    <a:pt x="624" y="524"/>
                  </a:lnTo>
                  <a:lnTo>
                    <a:pt x="606" y="550"/>
                  </a:lnTo>
                  <a:lnTo>
                    <a:pt x="584" y="574"/>
                  </a:lnTo>
                  <a:lnTo>
                    <a:pt x="560" y="596"/>
                  </a:lnTo>
                  <a:lnTo>
                    <a:pt x="534" y="616"/>
                  </a:lnTo>
                  <a:lnTo>
                    <a:pt x="506" y="634"/>
                  </a:lnTo>
                  <a:lnTo>
                    <a:pt x="476" y="648"/>
                  </a:lnTo>
                  <a:lnTo>
                    <a:pt x="446" y="660"/>
                  </a:lnTo>
                  <a:lnTo>
                    <a:pt x="414" y="670"/>
                  </a:lnTo>
                  <a:lnTo>
                    <a:pt x="380" y="676"/>
                  </a:lnTo>
                  <a:lnTo>
                    <a:pt x="346" y="678"/>
                  </a:lnTo>
                  <a:lnTo>
                    <a:pt x="346" y="678"/>
                  </a:lnTo>
                  <a:lnTo>
                    <a:pt x="310" y="676"/>
                  </a:lnTo>
                  <a:lnTo>
                    <a:pt x="276" y="672"/>
                  </a:lnTo>
                  <a:lnTo>
                    <a:pt x="244" y="664"/>
                  </a:lnTo>
                  <a:lnTo>
                    <a:pt x="212" y="652"/>
                  </a:lnTo>
                  <a:lnTo>
                    <a:pt x="182" y="638"/>
                  </a:lnTo>
                  <a:lnTo>
                    <a:pt x="154" y="622"/>
                  </a:lnTo>
                  <a:lnTo>
                    <a:pt x="128" y="604"/>
                  </a:lnTo>
                  <a:lnTo>
                    <a:pt x="104" y="582"/>
                  </a:lnTo>
                  <a:lnTo>
                    <a:pt x="82" y="558"/>
                  </a:lnTo>
                  <a:lnTo>
                    <a:pt x="62" y="532"/>
                  </a:lnTo>
                  <a:lnTo>
                    <a:pt x="44" y="504"/>
                  </a:lnTo>
                  <a:lnTo>
                    <a:pt x="30" y="474"/>
                  </a:lnTo>
                  <a:lnTo>
                    <a:pt x="18" y="444"/>
                  </a:lnTo>
                  <a:lnTo>
                    <a:pt x="8" y="412"/>
                  </a:lnTo>
                  <a:lnTo>
                    <a:pt x="2" y="378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2" y="310"/>
                  </a:lnTo>
                  <a:lnTo>
                    <a:pt x="6" y="276"/>
                  </a:lnTo>
                  <a:lnTo>
                    <a:pt x="14" y="242"/>
                  </a:lnTo>
                  <a:lnTo>
                    <a:pt x="26" y="212"/>
                  </a:lnTo>
                  <a:lnTo>
                    <a:pt x="40" y="182"/>
                  </a:lnTo>
                  <a:lnTo>
                    <a:pt x="56" y="154"/>
                  </a:lnTo>
                  <a:lnTo>
                    <a:pt x="74" y="126"/>
                  </a:lnTo>
                  <a:lnTo>
                    <a:pt x="96" y="102"/>
                  </a:lnTo>
                  <a:lnTo>
                    <a:pt x="120" y="80"/>
                  </a:lnTo>
                  <a:lnTo>
                    <a:pt x="146" y="60"/>
                  </a:lnTo>
                  <a:lnTo>
                    <a:pt x="174" y="42"/>
                  </a:lnTo>
                  <a:lnTo>
                    <a:pt x="204" y="28"/>
                  </a:lnTo>
                  <a:lnTo>
                    <a:pt x="234" y="16"/>
                  </a:lnTo>
                  <a:lnTo>
                    <a:pt x="266" y="8"/>
                  </a:lnTo>
                  <a:lnTo>
                    <a:pt x="300" y="2"/>
                  </a:lnTo>
                  <a:lnTo>
                    <a:pt x="334" y="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2" name="Freeform 51"/>
            <p:cNvSpPr>
              <a:spLocks/>
            </p:cNvSpPr>
            <p:nvPr/>
          </p:nvSpPr>
          <p:spPr bwMode="auto">
            <a:xfrm>
              <a:off x="7402513" y="1614488"/>
              <a:ext cx="1057275" cy="1047750"/>
            </a:xfrm>
            <a:custGeom>
              <a:avLst/>
              <a:gdLst>
                <a:gd name="T0" fmla="*/ 328 w 666"/>
                <a:gd name="T1" fmla="*/ 0 h 660"/>
                <a:gd name="T2" fmla="*/ 394 w 666"/>
                <a:gd name="T3" fmla="*/ 6 h 660"/>
                <a:gd name="T4" fmla="*/ 458 w 666"/>
                <a:gd name="T5" fmla="*/ 24 h 660"/>
                <a:gd name="T6" fmla="*/ 514 w 666"/>
                <a:gd name="T7" fmla="*/ 54 h 660"/>
                <a:gd name="T8" fmla="*/ 564 w 666"/>
                <a:gd name="T9" fmla="*/ 94 h 660"/>
                <a:gd name="T10" fmla="*/ 606 w 666"/>
                <a:gd name="T11" fmla="*/ 142 h 660"/>
                <a:gd name="T12" fmla="*/ 638 w 666"/>
                <a:gd name="T13" fmla="*/ 198 h 660"/>
                <a:gd name="T14" fmla="*/ 658 w 666"/>
                <a:gd name="T15" fmla="*/ 258 h 660"/>
                <a:gd name="T16" fmla="*/ 666 w 666"/>
                <a:gd name="T17" fmla="*/ 324 h 660"/>
                <a:gd name="T18" fmla="*/ 664 w 666"/>
                <a:gd name="T19" fmla="*/ 358 h 660"/>
                <a:gd name="T20" fmla="*/ 652 w 666"/>
                <a:gd name="T21" fmla="*/ 422 h 660"/>
                <a:gd name="T22" fmla="*/ 628 w 666"/>
                <a:gd name="T23" fmla="*/ 482 h 660"/>
                <a:gd name="T24" fmla="*/ 592 w 666"/>
                <a:gd name="T25" fmla="*/ 536 h 660"/>
                <a:gd name="T26" fmla="*/ 548 w 666"/>
                <a:gd name="T27" fmla="*/ 580 h 660"/>
                <a:gd name="T28" fmla="*/ 496 w 666"/>
                <a:gd name="T29" fmla="*/ 616 h 660"/>
                <a:gd name="T30" fmla="*/ 436 w 666"/>
                <a:gd name="T31" fmla="*/ 642 h 660"/>
                <a:gd name="T32" fmla="*/ 372 w 666"/>
                <a:gd name="T33" fmla="*/ 656 h 660"/>
                <a:gd name="T34" fmla="*/ 338 w 666"/>
                <a:gd name="T35" fmla="*/ 660 h 660"/>
                <a:gd name="T36" fmla="*/ 270 w 666"/>
                <a:gd name="T37" fmla="*/ 654 h 660"/>
                <a:gd name="T38" fmla="*/ 208 w 666"/>
                <a:gd name="T39" fmla="*/ 636 h 660"/>
                <a:gd name="T40" fmla="*/ 150 w 666"/>
                <a:gd name="T41" fmla="*/ 606 h 660"/>
                <a:gd name="T42" fmla="*/ 100 w 666"/>
                <a:gd name="T43" fmla="*/ 566 h 660"/>
                <a:gd name="T44" fmla="*/ 60 w 666"/>
                <a:gd name="T45" fmla="*/ 518 h 660"/>
                <a:gd name="T46" fmla="*/ 28 w 666"/>
                <a:gd name="T47" fmla="*/ 462 h 660"/>
                <a:gd name="T48" fmla="*/ 8 w 666"/>
                <a:gd name="T49" fmla="*/ 402 h 660"/>
                <a:gd name="T50" fmla="*/ 0 w 666"/>
                <a:gd name="T51" fmla="*/ 334 h 660"/>
                <a:gd name="T52" fmla="*/ 0 w 666"/>
                <a:gd name="T53" fmla="*/ 302 h 660"/>
                <a:gd name="T54" fmla="*/ 12 w 666"/>
                <a:gd name="T55" fmla="*/ 238 h 660"/>
                <a:gd name="T56" fmla="*/ 38 w 666"/>
                <a:gd name="T57" fmla="*/ 178 h 660"/>
                <a:gd name="T58" fmla="*/ 72 w 666"/>
                <a:gd name="T59" fmla="*/ 124 h 660"/>
                <a:gd name="T60" fmla="*/ 116 w 666"/>
                <a:gd name="T61" fmla="*/ 80 h 660"/>
                <a:gd name="T62" fmla="*/ 170 w 666"/>
                <a:gd name="T63" fmla="*/ 42 h 660"/>
                <a:gd name="T64" fmla="*/ 228 w 666"/>
                <a:gd name="T65" fmla="*/ 16 h 660"/>
                <a:gd name="T66" fmla="*/ 294 w 666"/>
                <a:gd name="T67" fmla="*/ 2 h 660"/>
                <a:gd name="T68" fmla="*/ 328 w 666"/>
                <a:gd name="T69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6" h="660">
                  <a:moveTo>
                    <a:pt x="328" y="0"/>
                  </a:moveTo>
                  <a:lnTo>
                    <a:pt x="328" y="0"/>
                  </a:lnTo>
                  <a:lnTo>
                    <a:pt x="362" y="2"/>
                  </a:lnTo>
                  <a:lnTo>
                    <a:pt x="394" y="6"/>
                  </a:lnTo>
                  <a:lnTo>
                    <a:pt x="426" y="14"/>
                  </a:lnTo>
                  <a:lnTo>
                    <a:pt x="458" y="24"/>
                  </a:lnTo>
                  <a:lnTo>
                    <a:pt x="486" y="38"/>
                  </a:lnTo>
                  <a:lnTo>
                    <a:pt x="514" y="54"/>
                  </a:lnTo>
                  <a:lnTo>
                    <a:pt x="540" y="72"/>
                  </a:lnTo>
                  <a:lnTo>
                    <a:pt x="564" y="94"/>
                  </a:lnTo>
                  <a:lnTo>
                    <a:pt x="586" y="116"/>
                  </a:lnTo>
                  <a:lnTo>
                    <a:pt x="606" y="142"/>
                  </a:lnTo>
                  <a:lnTo>
                    <a:pt x="624" y="168"/>
                  </a:lnTo>
                  <a:lnTo>
                    <a:pt x="638" y="198"/>
                  </a:lnTo>
                  <a:lnTo>
                    <a:pt x="650" y="228"/>
                  </a:lnTo>
                  <a:lnTo>
                    <a:pt x="658" y="258"/>
                  </a:lnTo>
                  <a:lnTo>
                    <a:pt x="664" y="292"/>
                  </a:lnTo>
                  <a:lnTo>
                    <a:pt x="666" y="324"/>
                  </a:lnTo>
                  <a:lnTo>
                    <a:pt x="666" y="324"/>
                  </a:lnTo>
                  <a:lnTo>
                    <a:pt x="664" y="358"/>
                  </a:lnTo>
                  <a:lnTo>
                    <a:pt x="660" y="392"/>
                  </a:lnTo>
                  <a:lnTo>
                    <a:pt x="652" y="422"/>
                  </a:lnTo>
                  <a:lnTo>
                    <a:pt x="642" y="454"/>
                  </a:lnTo>
                  <a:lnTo>
                    <a:pt x="628" y="482"/>
                  </a:lnTo>
                  <a:lnTo>
                    <a:pt x="612" y="510"/>
                  </a:lnTo>
                  <a:lnTo>
                    <a:pt x="592" y="536"/>
                  </a:lnTo>
                  <a:lnTo>
                    <a:pt x="572" y="558"/>
                  </a:lnTo>
                  <a:lnTo>
                    <a:pt x="548" y="580"/>
                  </a:lnTo>
                  <a:lnTo>
                    <a:pt x="522" y="600"/>
                  </a:lnTo>
                  <a:lnTo>
                    <a:pt x="496" y="616"/>
                  </a:lnTo>
                  <a:lnTo>
                    <a:pt x="466" y="632"/>
                  </a:lnTo>
                  <a:lnTo>
                    <a:pt x="436" y="642"/>
                  </a:lnTo>
                  <a:lnTo>
                    <a:pt x="404" y="652"/>
                  </a:lnTo>
                  <a:lnTo>
                    <a:pt x="372" y="656"/>
                  </a:lnTo>
                  <a:lnTo>
                    <a:pt x="338" y="660"/>
                  </a:lnTo>
                  <a:lnTo>
                    <a:pt x="338" y="660"/>
                  </a:lnTo>
                  <a:lnTo>
                    <a:pt x="304" y="658"/>
                  </a:lnTo>
                  <a:lnTo>
                    <a:pt x="270" y="654"/>
                  </a:lnTo>
                  <a:lnTo>
                    <a:pt x="238" y="646"/>
                  </a:lnTo>
                  <a:lnTo>
                    <a:pt x="208" y="636"/>
                  </a:lnTo>
                  <a:lnTo>
                    <a:pt x="178" y="622"/>
                  </a:lnTo>
                  <a:lnTo>
                    <a:pt x="150" y="606"/>
                  </a:lnTo>
                  <a:lnTo>
                    <a:pt x="124" y="586"/>
                  </a:lnTo>
                  <a:lnTo>
                    <a:pt x="100" y="566"/>
                  </a:lnTo>
                  <a:lnTo>
                    <a:pt x="78" y="544"/>
                  </a:lnTo>
                  <a:lnTo>
                    <a:pt x="60" y="518"/>
                  </a:lnTo>
                  <a:lnTo>
                    <a:pt x="42" y="492"/>
                  </a:lnTo>
                  <a:lnTo>
                    <a:pt x="28" y="462"/>
                  </a:lnTo>
                  <a:lnTo>
                    <a:pt x="16" y="432"/>
                  </a:lnTo>
                  <a:lnTo>
                    <a:pt x="8" y="402"/>
                  </a:lnTo>
                  <a:lnTo>
                    <a:pt x="2" y="368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02"/>
                  </a:lnTo>
                  <a:lnTo>
                    <a:pt x="4" y="268"/>
                  </a:lnTo>
                  <a:lnTo>
                    <a:pt x="12" y="238"/>
                  </a:lnTo>
                  <a:lnTo>
                    <a:pt x="24" y="206"/>
                  </a:lnTo>
                  <a:lnTo>
                    <a:pt x="38" y="178"/>
                  </a:lnTo>
                  <a:lnTo>
                    <a:pt x="54" y="150"/>
                  </a:lnTo>
                  <a:lnTo>
                    <a:pt x="72" y="124"/>
                  </a:lnTo>
                  <a:lnTo>
                    <a:pt x="94" y="100"/>
                  </a:lnTo>
                  <a:lnTo>
                    <a:pt x="116" y="80"/>
                  </a:lnTo>
                  <a:lnTo>
                    <a:pt x="142" y="60"/>
                  </a:lnTo>
                  <a:lnTo>
                    <a:pt x="170" y="42"/>
                  </a:lnTo>
                  <a:lnTo>
                    <a:pt x="198" y="28"/>
                  </a:lnTo>
                  <a:lnTo>
                    <a:pt x="228" y="16"/>
                  </a:lnTo>
                  <a:lnTo>
                    <a:pt x="260" y="8"/>
                  </a:lnTo>
                  <a:lnTo>
                    <a:pt x="294" y="2"/>
                  </a:lnTo>
                  <a:lnTo>
                    <a:pt x="328" y="0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3" name="Freeform 52"/>
            <p:cNvSpPr>
              <a:spLocks/>
            </p:cNvSpPr>
            <p:nvPr/>
          </p:nvSpPr>
          <p:spPr bwMode="auto">
            <a:xfrm>
              <a:off x="7408863" y="1630363"/>
              <a:ext cx="1038225" cy="1012825"/>
            </a:xfrm>
            <a:custGeom>
              <a:avLst/>
              <a:gdLst>
                <a:gd name="T0" fmla="*/ 322 w 654"/>
                <a:gd name="T1" fmla="*/ 0 h 638"/>
                <a:gd name="T2" fmla="*/ 388 w 654"/>
                <a:gd name="T3" fmla="*/ 6 h 638"/>
                <a:gd name="T4" fmla="*/ 450 w 654"/>
                <a:gd name="T5" fmla="*/ 24 h 638"/>
                <a:gd name="T6" fmla="*/ 506 w 654"/>
                <a:gd name="T7" fmla="*/ 52 h 638"/>
                <a:gd name="T8" fmla="*/ 554 w 654"/>
                <a:gd name="T9" fmla="*/ 90 h 638"/>
                <a:gd name="T10" fmla="*/ 596 w 654"/>
                <a:gd name="T11" fmla="*/ 136 h 638"/>
                <a:gd name="T12" fmla="*/ 626 w 654"/>
                <a:gd name="T13" fmla="*/ 190 h 638"/>
                <a:gd name="T14" fmla="*/ 646 w 654"/>
                <a:gd name="T15" fmla="*/ 250 h 638"/>
                <a:gd name="T16" fmla="*/ 654 w 654"/>
                <a:gd name="T17" fmla="*/ 314 h 638"/>
                <a:gd name="T18" fmla="*/ 654 w 654"/>
                <a:gd name="T19" fmla="*/ 346 h 638"/>
                <a:gd name="T20" fmla="*/ 640 w 654"/>
                <a:gd name="T21" fmla="*/ 410 h 638"/>
                <a:gd name="T22" fmla="*/ 618 w 654"/>
                <a:gd name="T23" fmla="*/ 466 h 638"/>
                <a:gd name="T24" fmla="*/ 582 w 654"/>
                <a:gd name="T25" fmla="*/ 518 h 638"/>
                <a:gd name="T26" fmla="*/ 538 w 654"/>
                <a:gd name="T27" fmla="*/ 562 h 638"/>
                <a:gd name="T28" fmla="*/ 488 w 654"/>
                <a:gd name="T29" fmla="*/ 598 h 638"/>
                <a:gd name="T30" fmla="*/ 428 w 654"/>
                <a:gd name="T31" fmla="*/ 622 h 638"/>
                <a:gd name="T32" fmla="*/ 366 w 654"/>
                <a:gd name="T33" fmla="*/ 636 h 638"/>
                <a:gd name="T34" fmla="*/ 332 w 654"/>
                <a:gd name="T35" fmla="*/ 638 h 638"/>
                <a:gd name="T36" fmla="*/ 266 w 654"/>
                <a:gd name="T37" fmla="*/ 634 h 638"/>
                <a:gd name="T38" fmla="*/ 204 w 654"/>
                <a:gd name="T39" fmla="*/ 616 h 638"/>
                <a:gd name="T40" fmla="*/ 148 w 654"/>
                <a:gd name="T41" fmla="*/ 586 h 638"/>
                <a:gd name="T42" fmla="*/ 100 w 654"/>
                <a:gd name="T43" fmla="*/ 548 h 638"/>
                <a:gd name="T44" fmla="*/ 58 w 654"/>
                <a:gd name="T45" fmla="*/ 502 h 638"/>
                <a:gd name="T46" fmla="*/ 28 w 654"/>
                <a:gd name="T47" fmla="*/ 448 h 638"/>
                <a:gd name="T48" fmla="*/ 8 w 654"/>
                <a:gd name="T49" fmla="*/ 388 h 638"/>
                <a:gd name="T50" fmla="*/ 0 w 654"/>
                <a:gd name="T51" fmla="*/ 324 h 638"/>
                <a:gd name="T52" fmla="*/ 2 w 654"/>
                <a:gd name="T53" fmla="*/ 292 h 638"/>
                <a:gd name="T54" fmla="*/ 14 w 654"/>
                <a:gd name="T55" fmla="*/ 230 h 638"/>
                <a:gd name="T56" fmla="*/ 38 w 654"/>
                <a:gd name="T57" fmla="*/ 172 h 638"/>
                <a:gd name="T58" fmla="*/ 72 w 654"/>
                <a:gd name="T59" fmla="*/ 120 h 638"/>
                <a:gd name="T60" fmla="*/ 116 w 654"/>
                <a:gd name="T61" fmla="*/ 76 h 638"/>
                <a:gd name="T62" fmla="*/ 168 w 654"/>
                <a:gd name="T63" fmla="*/ 40 h 638"/>
                <a:gd name="T64" fmla="*/ 226 w 654"/>
                <a:gd name="T65" fmla="*/ 16 h 638"/>
                <a:gd name="T66" fmla="*/ 288 w 654"/>
                <a:gd name="T67" fmla="*/ 2 h 638"/>
                <a:gd name="T68" fmla="*/ 322 w 654"/>
                <a:gd name="T69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4" h="638">
                  <a:moveTo>
                    <a:pt x="322" y="0"/>
                  </a:moveTo>
                  <a:lnTo>
                    <a:pt x="322" y="0"/>
                  </a:lnTo>
                  <a:lnTo>
                    <a:pt x="356" y="2"/>
                  </a:lnTo>
                  <a:lnTo>
                    <a:pt x="388" y="6"/>
                  </a:lnTo>
                  <a:lnTo>
                    <a:pt x="420" y="12"/>
                  </a:lnTo>
                  <a:lnTo>
                    <a:pt x="450" y="24"/>
                  </a:lnTo>
                  <a:lnTo>
                    <a:pt x="478" y="36"/>
                  </a:lnTo>
                  <a:lnTo>
                    <a:pt x="506" y="52"/>
                  </a:lnTo>
                  <a:lnTo>
                    <a:pt x="532" y="70"/>
                  </a:lnTo>
                  <a:lnTo>
                    <a:pt x="554" y="90"/>
                  </a:lnTo>
                  <a:lnTo>
                    <a:pt x="576" y="112"/>
                  </a:lnTo>
                  <a:lnTo>
                    <a:pt x="596" y="136"/>
                  </a:lnTo>
                  <a:lnTo>
                    <a:pt x="612" y="162"/>
                  </a:lnTo>
                  <a:lnTo>
                    <a:pt x="626" y="190"/>
                  </a:lnTo>
                  <a:lnTo>
                    <a:pt x="638" y="220"/>
                  </a:lnTo>
                  <a:lnTo>
                    <a:pt x="646" y="250"/>
                  </a:lnTo>
                  <a:lnTo>
                    <a:pt x="652" y="282"/>
                  </a:lnTo>
                  <a:lnTo>
                    <a:pt x="654" y="314"/>
                  </a:lnTo>
                  <a:lnTo>
                    <a:pt x="654" y="314"/>
                  </a:lnTo>
                  <a:lnTo>
                    <a:pt x="654" y="346"/>
                  </a:lnTo>
                  <a:lnTo>
                    <a:pt x="648" y="378"/>
                  </a:lnTo>
                  <a:lnTo>
                    <a:pt x="640" y="410"/>
                  </a:lnTo>
                  <a:lnTo>
                    <a:pt x="630" y="438"/>
                  </a:lnTo>
                  <a:lnTo>
                    <a:pt x="618" y="466"/>
                  </a:lnTo>
                  <a:lnTo>
                    <a:pt x="602" y="494"/>
                  </a:lnTo>
                  <a:lnTo>
                    <a:pt x="582" y="518"/>
                  </a:lnTo>
                  <a:lnTo>
                    <a:pt x="562" y="542"/>
                  </a:lnTo>
                  <a:lnTo>
                    <a:pt x="538" y="562"/>
                  </a:lnTo>
                  <a:lnTo>
                    <a:pt x="514" y="582"/>
                  </a:lnTo>
                  <a:lnTo>
                    <a:pt x="488" y="598"/>
                  </a:lnTo>
                  <a:lnTo>
                    <a:pt x="458" y="612"/>
                  </a:lnTo>
                  <a:lnTo>
                    <a:pt x="428" y="622"/>
                  </a:lnTo>
                  <a:lnTo>
                    <a:pt x="398" y="632"/>
                  </a:lnTo>
                  <a:lnTo>
                    <a:pt x="366" y="636"/>
                  </a:lnTo>
                  <a:lnTo>
                    <a:pt x="332" y="638"/>
                  </a:lnTo>
                  <a:lnTo>
                    <a:pt x="332" y="638"/>
                  </a:lnTo>
                  <a:lnTo>
                    <a:pt x="298" y="638"/>
                  </a:lnTo>
                  <a:lnTo>
                    <a:pt x="266" y="634"/>
                  </a:lnTo>
                  <a:lnTo>
                    <a:pt x="234" y="626"/>
                  </a:lnTo>
                  <a:lnTo>
                    <a:pt x="204" y="616"/>
                  </a:lnTo>
                  <a:lnTo>
                    <a:pt x="176" y="602"/>
                  </a:lnTo>
                  <a:lnTo>
                    <a:pt x="148" y="586"/>
                  </a:lnTo>
                  <a:lnTo>
                    <a:pt x="124" y="568"/>
                  </a:lnTo>
                  <a:lnTo>
                    <a:pt x="100" y="548"/>
                  </a:lnTo>
                  <a:lnTo>
                    <a:pt x="78" y="526"/>
                  </a:lnTo>
                  <a:lnTo>
                    <a:pt x="58" y="502"/>
                  </a:lnTo>
                  <a:lnTo>
                    <a:pt x="42" y="476"/>
                  </a:lnTo>
                  <a:lnTo>
                    <a:pt x="28" y="448"/>
                  </a:lnTo>
                  <a:lnTo>
                    <a:pt x="16" y="418"/>
                  </a:lnTo>
                  <a:lnTo>
                    <a:pt x="8" y="388"/>
                  </a:lnTo>
                  <a:lnTo>
                    <a:pt x="2" y="356"/>
                  </a:lnTo>
                  <a:lnTo>
                    <a:pt x="0" y="324"/>
                  </a:lnTo>
                  <a:lnTo>
                    <a:pt x="0" y="324"/>
                  </a:lnTo>
                  <a:lnTo>
                    <a:pt x="2" y="292"/>
                  </a:lnTo>
                  <a:lnTo>
                    <a:pt x="6" y="260"/>
                  </a:lnTo>
                  <a:lnTo>
                    <a:pt x="14" y="230"/>
                  </a:lnTo>
                  <a:lnTo>
                    <a:pt x="24" y="200"/>
                  </a:lnTo>
                  <a:lnTo>
                    <a:pt x="38" y="172"/>
                  </a:lnTo>
                  <a:lnTo>
                    <a:pt x="54" y="146"/>
                  </a:lnTo>
                  <a:lnTo>
                    <a:pt x="72" y="120"/>
                  </a:lnTo>
                  <a:lnTo>
                    <a:pt x="92" y="98"/>
                  </a:lnTo>
                  <a:lnTo>
                    <a:pt x="116" y="76"/>
                  </a:lnTo>
                  <a:lnTo>
                    <a:pt x="140" y="58"/>
                  </a:lnTo>
                  <a:lnTo>
                    <a:pt x="168" y="40"/>
                  </a:lnTo>
                  <a:lnTo>
                    <a:pt x="196" y="28"/>
                  </a:lnTo>
                  <a:lnTo>
                    <a:pt x="226" y="16"/>
                  </a:lnTo>
                  <a:lnTo>
                    <a:pt x="256" y="8"/>
                  </a:lnTo>
                  <a:lnTo>
                    <a:pt x="288" y="2"/>
                  </a:lnTo>
                  <a:lnTo>
                    <a:pt x="322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4" name="Freeform 53"/>
            <p:cNvSpPr>
              <a:spLocks/>
            </p:cNvSpPr>
            <p:nvPr/>
          </p:nvSpPr>
          <p:spPr bwMode="auto">
            <a:xfrm>
              <a:off x="7415213" y="1646238"/>
              <a:ext cx="1019175" cy="981075"/>
            </a:xfrm>
            <a:custGeom>
              <a:avLst/>
              <a:gdLst>
                <a:gd name="T0" fmla="*/ 316 w 642"/>
                <a:gd name="T1" fmla="*/ 0 h 618"/>
                <a:gd name="T2" fmla="*/ 382 w 642"/>
                <a:gd name="T3" fmla="*/ 4 h 618"/>
                <a:gd name="T4" fmla="*/ 442 w 642"/>
                <a:gd name="T5" fmla="*/ 22 h 618"/>
                <a:gd name="T6" fmla="*/ 496 w 642"/>
                <a:gd name="T7" fmla="*/ 50 h 618"/>
                <a:gd name="T8" fmla="*/ 544 w 642"/>
                <a:gd name="T9" fmla="*/ 86 h 618"/>
                <a:gd name="T10" fmla="*/ 584 w 642"/>
                <a:gd name="T11" fmla="*/ 132 h 618"/>
                <a:gd name="T12" fmla="*/ 616 w 642"/>
                <a:gd name="T13" fmla="*/ 184 h 618"/>
                <a:gd name="T14" fmla="*/ 636 w 642"/>
                <a:gd name="T15" fmla="*/ 242 h 618"/>
                <a:gd name="T16" fmla="*/ 642 w 642"/>
                <a:gd name="T17" fmla="*/ 304 h 618"/>
                <a:gd name="T18" fmla="*/ 642 w 642"/>
                <a:gd name="T19" fmla="*/ 336 h 618"/>
                <a:gd name="T20" fmla="*/ 630 w 642"/>
                <a:gd name="T21" fmla="*/ 396 h 618"/>
                <a:gd name="T22" fmla="*/ 606 w 642"/>
                <a:gd name="T23" fmla="*/ 452 h 618"/>
                <a:gd name="T24" fmla="*/ 572 w 642"/>
                <a:gd name="T25" fmla="*/ 502 h 618"/>
                <a:gd name="T26" fmla="*/ 530 w 642"/>
                <a:gd name="T27" fmla="*/ 544 h 618"/>
                <a:gd name="T28" fmla="*/ 478 w 642"/>
                <a:gd name="T29" fmla="*/ 578 h 618"/>
                <a:gd name="T30" fmla="*/ 422 w 642"/>
                <a:gd name="T31" fmla="*/ 602 h 618"/>
                <a:gd name="T32" fmla="*/ 360 w 642"/>
                <a:gd name="T33" fmla="*/ 616 h 618"/>
                <a:gd name="T34" fmla="*/ 326 w 642"/>
                <a:gd name="T35" fmla="*/ 618 h 618"/>
                <a:gd name="T36" fmla="*/ 262 w 642"/>
                <a:gd name="T37" fmla="*/ 614 h 618"/>
                <a:gd name="T38" fmla="*/ 202 w 642"/>
                <a:gd name="T39" fmla="*/ 596 h 618"/>
                <a:gd name="T40" fmla="*/ 146 w 642"/>
                <a:gd name="T41" fmla="*/ 568 h 618"/>
                <a:gd name="T42" fmla="*/ 98 w 642"/>
                <a:gd name="T43" fmla="*/ 532 h 618"/>
                <a:gd name="T44" fmla="*/ 58 w 642"/>
                <a:gd name="T45" fmla="*/ 486 h 618"/>
                <a:gd name="T46" fmla="*/ 28 w 642"/>
                <a:gd name="T47" fmla="*/ 434 h 618"/>
                <a:gd name="T48" fmla="*/ 8 w 642"/>
                <a:gd name="T49" fmla="*/ 376 h 618"/>
                <a:gd name="T50" fmla="*/ 0 w 642"/>
                <a:gd name="T51" fmla="*/ 314 h 618"/>
                <a:gd name="T52" fmla="*/ 2 w 642"/>
                <a:gd name="T53" fmla="*/ 282 h 618"/>
                <a:gd name="T54" fmla="*/ 14 w 642"/>
                <a:gd name="T55" fmla="*/ 222 h 618"/>
                <a:gd name="T56" fmla="*/ 38 w 642"/>
                <a:gd name="T57" fmla="*/ 166 h 618"/>
                <a:gd name="T58" fmla="*/ 72 w 642"/>
                <a:gd name="T59" fmla="*/ 116 h 618"/>
                <a:gd name="T60" fmla="*/ 114 w 642"/>
                <a:gd name="T61" fmla="*/ 74 h 618"/>
                <a:gd name="T62" fmla="*/ 164 w 642"/>
                <a:gd name="T63" fmla="*/ 38 h 618"/>
                <a:gd name="T64" fmla="*/ 222 w 642"/>
                <a:gd name="T65" fmla="*/ 14 h 618"/>
                <a:gd name="T66" fmla="*/ 284 w 642"/>
                <a:gd name="T67" fmla="*/ 2 h 618"/>
                <a:gd name="T68" fmla="*/ 316 w 642"/>
                <a:gd name="T6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" h="618">
                  <a:moveTo>
                    <a:pt x="316" y="0"/>
                  </a:moveTo>
                  <a:lnTo>
                    <a:pt x="316" y="0"/>
                  </a:lnTo>
                  <a:lnTo>
                    <a:pt x="350" y="0"/>
                  </a:lnTo>
                  <a:lnTo>
                    <a:pt x="382" y="4"/>
                  </a:lnTo>
                  <a:lnTo>
                    <a:pt x="412" y="12"/>
                  </a:lnTo>
                  <a:lnTo>
                    <a:pt x="442" y="22"/>
                  </a:lnTo>
                  <a:lnTo>
                    <a:pt x="470" y="34"/>
                  </a:lnTo>
                  <a:lnTo>
                    <a:pt x="496" y="50"/>
                  </a:lnTo>
                  <a:lnTo>
                    <a:pt x="522" y="66"/>
                  </a:lnTo>
                  <a:lnTo>
                    <a:pt x="544" y="86"/>
                  </a:lnTo>
                  <a:lnTo>
                    <a:pt x="566" y="108"/>
                  </a:lnTo>
                  <a:lnTo>
                    <a:pt x="584" y="132"/>
                  </a:lnTo>
                  <a:lnTo>
                    <a:pt x="602" y="158"/>
                  </a:lnTo>
                  <a:lnTo>
                    <a:pt x="616" y="184"/>
                  </a:lnTo>
                  <a:lnTo>
                    <a:pt x="626" y="212"/>
                  </a:lnTo>
                  <a:lnTo>
                    <a:pt x="636" y="242"/>
                  </a:lnTo>
                  <a:lnTo>
                    <a:pt x="640" y="272"/>
                  </a:lnTo>
                  <a:lnTo>
                    <a:pt x="642" y="304"/>
                  </a:lnTo>
                  <a:lnTo>
                    <a:pt x="642" y="304"/>
                  </a:lnTo>
                  <a:lnTo>
                    <a:pt x="642" y="336"/>
                  </a:lnTo>
                  <a:lnTo>
                    <a:pt x="636" y="366"/>
                  </a:lnTo>
                  <a:lnTo>
                    <a:pt x="630" y="396"/>
                  </a:lnTo>
                  <a:lnTo>
                    <a:pt x="620" y="424"/>
                  </a:lnTo>
                  <a:lnTo>
                    <a:pt x="606" y="452"/>
                  </a:lnTo>
                  <a:lnTo>
                    <a:pt x="590" y="478"/>
                  </a:lnTo>
                  <a:lnTo>
                    <a:pt x="572" y="502"/>
                  </a:lnTo>
                  <a:lnTo>
                    <a:pt x="552" y="524"/>
                  </a:lnTo>
                  <a:lnTo>
                    <a:pt x="530" y="544"/>
                  </a:lnTo>
                  <a:lnTo>
                    <a:pt x="504" y="562"/>
                  </a:lnTo>
                  <a:lnTo>
                    <a:pt x="478" y="578"/>
                  </a:lnTo>
                  <a:lnTo>
                    <a:pt x="450" y="592"/>
                  </a:lnTo>
                  <a:lnTo>
                    <a:pt x="422" y="602"/>
                  </a:lnTo>
                  <a:lnTo>
                    <a:pt x="390" y="612"/>
                  </a:lnTo>
                  <a:lnTo>
                    <a:pt x="360" y="616"/>
                  </a:lnTo>
                  <a:lnTo>
                    <a:pt x="326" y="618"/>
                  </a:lnTo>
                  <a:lnTo>
                    <a:pt x="326" y="618"/>
                  </a:lnTo>
                  <a:lnTo>
                    <a:pt x="294" y="618"/>
                  </a:lnTo>
                  <a:lnTo>
                    <a:pt x="262" y="614"/>
                  </a:lnTo>
                  <a:lnTo>
                    <a:pt x="232" y="606"/>
                  </a:lnTo>
                  <a:lnTo>
                    <a:pt x="202" y="596"/>
                  </a:lnTo>
                  <a:lnTo>
                    <a:pt x="174" y="584"/>
                  </a:lnTo>
                  <a:lnTo>
                    <a:pt x="146" y="568"/>
                  </a:lnTo>
                  <a:lnTo>
                    <a:pt x="122" y="550"/>
                  </a:lnTo>
                  <a:lnTo>
                    <a:pt x="98" y="532"/>
                  </a:lnTo>
                  <a:lnTo>
                    <a:pt x="78" y="510"/>
                  </a:lnTo>
                  <a:lnTo>
                    <a:pt x="58" y="486"/>
                  </a:lnTo>
                  <a:lnTo>
                    <a:pt x="42" y="460"/>
                  </a:lnTo>
                  <a:lnTo>
                    <a:pt x="28" y="434"/>
                  </a:lnTo>
                  <a:lnTo>
                    <a:pt x="16" y="406"/>
                  </a:lnTo>
                  <a:lnTo>
                    <a:pt x="8" y="376"/>
                  </a:lnTo>
                  <a:lnTo>
                    <a:pt x="4" y="346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2" y="282"/>
                  </a:lnTo>
                  <a:lnTo>
                    <a:pt x="6" y="252"/>
                  </a:lnTo>
                  <a:lnTo>
                    <a:pt x="14" y="222"/>
                  </a:lnTo>
                  <a:lnTo>
                    <a:pt x="24" y="194"/>
                  </a:lnTo>
                  <a:lnTo>
                    <a:pt x="38" y="166"/>
                  </a:lnTo>
                  <a:lnTo>
                    <a:pt x="54" y="140"/>
                  </a:lnTo>
                  <a:lnTo>
                    <a:pt x="72" y="116"/>
                  </a:lnTo>
                  <a:lnTo>
                    <a:pt x="92" y="94"/>
                  </a:lnTo>
                  <a:lnTo>
                    <a:pt x="114" y="74"/>
                  </a:lnTo>
                  <a:lnTo>
                    <a:pt x="138" y="54"/>
                  </a:lnTo>
                  <a:lnTo>
                    <a:pt x="164" y="38"/>
                  </a:lnTo>
                  <a:lnTo>
                    <a:pt x="192" y="26"/>
                  </a:lnTo>
                  <a:lnTo>
                    <a:pt x="222" y="14"/>
                  </a:lnTo>
                  <a:lnTo>
                    <a:pt x="252" y="6"/>
                  </a:lnTo>
                  <a:lnTo>
                    <a:pt x="284" y="2"/>
                  </a:lnTo>
                  <a:lnTo>
                    <a:pt x="316" y="0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5" name="Freeform 54"/>
            <p:cNvSpPr>
              <a:spLocks/>
            </p:cNvSpPr>
            <p:nvPr/>
          </p:nvSpPr>
          <p:spPr bwMode="auto">
            <a:xfrm>
              <a:off x="7424738" y="1658938"/>
              <a:ext cx="996950" cy="952500"/>
            </a:xfrm>
            <a:custGeom>
              <a:avLst/>
              <a:gdLst>
                <a:gd name="T0" fmla="*/ 310 w 628"/>
                <a:gd name="T1" fmla="*/ 0 h 600"/>
                <a:gd name="T2" fmla="*/ 372 w 628"/>
                <a:gd name="T3" fmla="*/ 6 h 600"/>
                <a:gd name="T4" fmla="*/ 432 w 628"/>
                <a:gd name="T5" fmla="*/ 22 h 600"/>
                <a:gd name="T6" fmla="*/ 486 w 628"/>
                <a:gd name="T7" fmla="*/ 50 h 600"/>
                <a:gd name="T8" fmla="*/ 534 w 628"/>
                <a:gd name="T9" fmla="*/ 84 h 600"/>
                <a:gd name="T10" fmla="*/ 572 w 628"/>
                <a:gd name="T11" fmla="*/ 128 h 600"/>
                <a:gd name="T12" fmla="*/ 602 w 628"/>
                <a:gd name="T13" fmla="*/ 180 h 600"/>
                <a:gd name="T14" fmla="*/ 622 w 628"/>
                <a:gd name="T15" fmla="*/ 236 h 600"/>
                <a:gd name="T16" fmla="*/ 628 w 628"/>
                <a:gd name="T17" fmla="*/ 296 h 600"/>
                <a:gd name="T18" fmla="*/ 628 w 628"/>
                <a:gd name="T19" fmla="*/ 326 h 600"/>
                <a:gd name="T20" fmla="*/ 616 w 628"/>
                <a:gd name="T21" fmla="*/ 384 h 600"/>
                <a:gd name="T22" fmla="*/ 592 w 628"/>
                <a:gd name="T23" fmla="*/ 438 h 600"/>
                <a:gd name="T24" fmla="*/ 560 w 628"/>
                <a:gd name="T25" fmla="*/ 488 h 600"/>
                <a:gd name="T26" fmla="*/ 518 w 628"/>
                <a:gd name="T27" fmla="*/ 528 h 600"/>
                <a:gd name="T28" fmla="*/ 468 w 628"/>
                <a:gd name="T29" fmla="*/ 562 h 600"/>
                <a:gd name="T30" fmla="*/ 412 w 628"/>
                <a:gd name="T31" fmla="*/ 586 h 600"/>
                <a:gd name="T32" fmla="*/ 350 w 628"/>
                <a:gd name="T33" fmla="*/ 598 h 600"/>
                <a:gd name="T34" fmla="*/ 318 w 628"/>
                <a:gd name="T35" fmla="*/ 600 h 600"/>
                <a:gd name="T36" fmla="*/ 256 w 628"/>
                <a:gd name="T37" fmla="*/ 594 h 600"/>
                <a:gd name="T38" fmla="*/ 196 w 628"/>
                <a:gd name="T39" fmla="*/ 578 h 600"/>
                <a:gd name="T40" fmla="*/ 142 w 628"/>
                <a:gd name="T41" fmla="*/ 552 h 600"/>
                <a:gd name="T42" fmla="*/ 96 w 628"/>
                <a:gd name="T43" fmla="*/ 516 h 600"/>
                <a:gd name="T44" fmla="*/ 56 w 628"/>
                <a:gd name="T45" fmla="*/ 472 h 600"/>
                <a:gd name="T46" fmla="*/ 26 w 628"/>
                <a:gd name="T47" fmla="*/ 422 h 600"/>
                <a:gd name="T48" fmla="*/ 8 w 628"/>
                <a:gd name="T49" fmla="*/ 366 h 600"/>
                <a:gd name="T50" fmla="*/ 0 w 628"/>
                <a:gd name="T51" fmla="*/ 306 h 600"/>
                <a:gd name="T52" fmla="*/ 0 w 628"/>
                <a:gd name="T53" fmla="*/ 274 h 600"/>
                <a:gd name="T54" fmla="*/ 12 w 628"/>
                <a:gd name="T55" fmla="*/ 216 h 600"/>
                <a:gd name="T56" fmla="*/ 36 w 628"/>
                <a:gd name="T57" fmla="*/ 162 h 600"/>
                <a:gd name="T58" fmla="*/ 68 w 628"/>
                <a:gd name="T59" fmla="*/ 114 h 600"/>
                <a:gd name="T60" fmla="*/ 110 w 628"/>
                <a:gd name="T61" fmla="*/ 72 h 600"/>
                <a:gd name="T62" fmla="*/ 160 w 628"/>
                <a:gd name="T63" fmla="*/ 40 h 600"/>
                <a:gd name="T64" fmla="*/ 216 w 628"/>
                <a:gd name="T65" fmla="*/ 16 h 600"/>
                <a:gd name="T66" fmla="*/ 278 w 628"/>
                <a:gd name="T67" fmla="*/ 2 h 600"/>
                <a:gd name="T68" fmla="*/ 310 w 628"/>
                <a:gd name="T69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8" h="600">
                  <a:moveTo>
                    <a:pt x="310" y="0"/>
                  </a:moveTo>
                  <a:lnTo>
                    <a:pt x="310" y="0"/>
                  </a:lnTo>
                  <a:lnTo>
                    <a:pt x="342" y="2"/>
                  </a:lnTo>
                  <a:lnTo>
                    <a:pt x="372" y="6"/>
                  </a:lnTo>
                  <a:lnTo>
                    <a:pt x="404" y="12"/>
                  </a:lnTo>
                  <a:lnTo>
                    <a:pt x="432" y="22"/>
                  </a:lnTo>
                  <a:lnTo>
                    <a:pt x="460" y="34"/>
                  </a:lnTo>
                  <a:lnTo>
                    <a:pt x="486" y="50"/>
                  </a:lnTo>
                  <a:lnTo>
                    <a:pt x="510" y="66"/>
                  </a:lnTo>
                  <a:lnTo>
                    <a:pt x="534" y="84"/>
                  </a:lnTo>
                  <a:lnTo>
                    <a:pt x="554" y="106"/>
                  </a:lnTo>
                  <a:lnTo>
                    <a:pt x="572" y="128"/>
                  </a:lnTo>
                  <a:lnTo>
                    <a:pt x="588" y="154"/>
                  </a:lnTo>
                  <a:lnTo>
                    <a:pt x="602" y="180"/>
                  </a:lnTo>
                  <a:lnTo>
                    <a:pt x="614" y="206"/>
                  </a:lnTo>
                  <a:lnTo>
                    <a:pt x="622" y="236"/>
                  </a:lnTo>
                  <a:lnTo>
                    <a:pt x="626" y="264"/>
                  </a:lnTo>
                  <a:lnTo>
                    <a:pt x="628" y="296"/>
                  </a:lnTo>
                  <a:lnTo>
                    <a:pt x="628" y="296"/>
                  </a:lnTo>
                  <a:lnTo>
                    <a:pt x="628" y="326"/>
                  </a:lnTo>
                  <a:lnTo>
                    <a:pt x="624" y="356"/>
                  </a:lnTo>
                  <a:lnTo>
                    <a:pt x="616" y="384"/>
                  </a:lnTo>
                  <a:lnTo>
                    <a:pt x="606" y="412"/>
                  </a:lnTo>
                  <a:lnTo>
                    <a:pt x="592" y="438"/>
                  </a:lnTo>
                  <a:lnTo>
                    <a:pt x="578" y="464"/>
                  </a:lnTo>
                  <a:lnTo>
                    <a:pt x="560" y="488"/>
                  </a:lnTo>
                  <a:lnTo>
                    <a:pt x="540" y="508"/>
                  </a:lnTo>
                  <a:lnTo>
                    <a:pt x="518" y="528"/>
                  </a:lnTo>
                  <a:lnTo>
                    <a:pt x="494" y="546"/>
                  </a:lnTo>
                  <a:lnTo>
                    <a:pt x="468" y="562"/>
                  </a:lnTo>
                  <a:lnTo>
                    <a:pt x="440" y="574"/>
                  </a:lnTo>
                  <a:lnTo>
                    <a:pt x="412" y="586"/>
                  </a:lnTo>
                  <a:lnTo>
                    <a:pt x="382" y="592"/>
                  </a:lnTo>
                  <a:lnTo>
                    <a:pt x="350" y="598"/>
                  </a:lnTo>
                  <a:lnTo>
                    <a:pt x="318" y="600"/>
                  </a:lnTo>
                  <a:lnTo>
                    <a:pt x="318" y="600"/>
                  </a:lnTo>
                  <a:lnTo>
                    <a:pt x="286" y="598"/>
                  </a:lnTo>
                  <a:lnTo>
                    <a:pt x="256" y="594"/>
                  </a:lnTo>
                  <a:lnTo>
                    <a:pt x="226" y="588"/>
                  </a:lnTo>
                  <a:lnTo>
                    <a:pt x="196" y="578"/>
                  </a:lnTo>
                  <a:lnTo>
                    <a:pt x="168" y="566"/>
                  </a:lnTo>
                  <a:lnTo>
                    <a:pt x="142" y="552"/>
                  </a:lnTo>
                  <a:lnTo>
                    <a:pt x="118" y="534"/>
                  </a:lnTo>
                  <a:lnTo>
                    <a:pt x="96" y="516"/>
                  </a:lnTo>
                  <a:lnTo>
                    <a:pt x="74" y="494"/>
                  </a:lnTo>
                  <a:lnTo>
                    <a:pt x="56" y="472"/>
                  </a:lnTo>
                  <a:lnTo>
                    <a:pt x="40" y="448"/>
                  </a:lnTo>
                  <a:lnTo>
                    <a:pt x="26" y="422"/>
                  </a:lnTo>
                  <a:lnTo>
                    <a:pt x="16" y="394"/>
                  </a:lnTo>
                  <a:lnTo>
                    <a:pt x="8" y="366"/>
                  </a:lnTo>
                  <a:lnTo>
                    <a:pt x="2" y="336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0" y="274"/>
                  </a:lnTo>
                  <a:lnTo>
                    <a:pt x="6" y="244"/>
                  </a:lnTo>
                  <a:lnTo>
                    <a:pt x="12" y="216"/>
                  </a:lnTo>
                  <a:lnTo>
                    <a:pt x="22" y="188"/>
                  </a:lnTo>
                  <a:lnTo>
                    <a:pt x="36" y="162"/>
                  </a:lnTo>
                  <a:lnTo>
                    <a:pt x="50" y="136"/>
                  </a:lnTo>
                  <a:lnTo>
                    <a:pt x="68" y="114"/>
                  </a:lnTo>
                  <a:lnTo>
                    <a:pt x="88" y="92"/>
                  </a:lnTo>
                  <a:lnTo>
                    <a:pt x="110" y="72"/>
                  </a:lnTo>
                  <a:lnTo>
                    <a:pt x="134" y="54"/>
                  </a:lnTo>
                  <a:lnTo>
                    <a:pt x="160" y="40"/>
                  </a:lnTo>
                  <a:lnTo>
                    <a:pt x="188" y="26"/>
                  </a:lnTo>
                  <a:lnTo>
                    <a:pt x="216" y="16"/>
                  </a:lnTo>
                  <a:lnTo>
                    <a:pt x="246" y="8"/>
                  </a:lnTo>
                  <a:lnTo>
                    <a:pt x="278" y="2"/>
                  </a:lnTo>
                  <a:lnTo>
                    <a:pt x="310" y="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6" name="Freeform 55"/>
            <p:cNvSpPr>
              <a:spLocks/>
            </p:cNvSpPr>
            <p:nvPr/>
          </p:nvSpPr>
          <p:spPr bwMode="auto">
            <a:xfrm>
              <a:off x="7431088" y="1674813"/>
              <a:ext cx="981075" cy="920750"/>
            </a:xfrm>
            <a:custGeom>
              <a:avLst/>
              <a:gdLst>
                <a:gd name="T0" fmla="*/ 304 w 618"/>
                <a:gd name="T1" fmla="*/ 0 h 580"/>
                <a:gd name="T2" fmla="*/ 366 w 618"/>
                <a:gd name="T3" fmla="*/ 4 h 580"/>
                <a:gd name="T4" fmla="*/ 424 w 618"/>
                <a:gd name="T5" fmla="*/ 20 h 580"/>
                <a:gd name="T6" fmla="*/ 478 w 618"/>
                <a:gd name="T7" fmla="*/ 46 h 580"/>
                <a:gd name="T8" fmla="*/ 524 w 618"/>
                <a:gd name="T9" fmla="*/ 82 h 580"/>
                <a:gd name="T10" fmla="*/ 562 w 618"/>
                <a:gd name="T11" fmla="*/ 124 h 580"/>
                <a:gd name="T12" fmla="*/ 592 w 618"/>
                <a:gd name="T13" fmla="*/ 172 h 580"/>
                <a:gd name="T14" fmla="*/ 610 w 618"/>
                <a:gd name="T15" fmla="*/ 226 h 580"/>
                <a:gd name="T16" fmla="*/ 618 w 618"/>
                <a:gd name="T17" fmla="*/ 284 h 580"/>
                <a:gd name="T18" fmla="*/ 616 w 618"/>
                <a:gd name="T19" fmla="*/ 314 h 580"/>
                <a:gd name="T20" fmla="*/ 604 w 618"/>
                <a:gd name="T21" fmla="*/ 372 h 580"/>
                <a:gd name="T22" fmla="*/ 582 w 618"/>
                <a:gd name="T23" fmla="*/ 424 h 580"/>
                <a:gd name="T24" fmla="*/ 550 w 618"/>
                <a:gd name="T25" fmla="*/ 470 h 580"/>
                <a:gd name="T26" fmla="*/ 508 w 618"/>
                <a:gd name="T27" fmla="*/ 510 h 580"/>
                <a:gd name="T28" fmla="*/ 460 w 618"/>
                <a:gd name="T29" fmla="*/ 542 h 580"/>
                <a:gd name="T30" fmla="*/ 404 w 618"/>
                <a:gd name="T31" fmla="*/ 566 h 580"/>
                <a:gd name="T32" fmla="*/ 344 w 618"/>
                <a:gd name="T33" fmla="*/ 578 h 580"/>
                <a:gd name="T34" fmla="*/ 314 w 618"/>
                <a:gd name="T35" fmla="*/ 580 h 580"/>
                <a:gd name="T36" fmla="*/ 252 w 618"/>
                <a:gd name="T37" fmla="*/ 574 h 580"/>
                <a:gd name="T38" fmla="*/ 194 w 618"/>
                <a:gd name="T39" fmla="*/ 558 h 580"/>
                <a:gd name="T40" fmla="*/ 140 w 618"/>
                <a:gd name="T41" fmla="*/ 532 h 580"/>
                <a:gd name="T42" fmla="*/ 94 w 618"/>
                <a:gd name="T43" fmla="*/ 498 h 580"/>
                <a:gd name="T44" fmla="*/ 56 w 618"/>
                <a:gd name="T45" fmla="*/ 456 h 580"/>
                <a:gd name="T46" fmla="*/ 26 w 618"/>
                <a:gd name="T47" fmla="*/ 406 h 580"/>
                <a:gd name="T48" fmla="*/ 8 w 618"/>
                <a:gd name="T49" fmla="*/ 352 h 580"/>
                <a:gd name="T50" fmla="*/ 0 w 618"/>
                <a:gd name="T51" fmla="*/ 294 h 580"/>
                <a:gd name="T52" fmla="*/ 2 w 618"/>
                <a:gd name="T53" fmla="*/ 264 h 580"/>
                <a:gd name="T54" fmla="*/ 14 w 618"/>
                <a:gd name="T55" fmla="*/ 208 h 580"/>
                <a:gd name="T56" fmla="*/ 36 w 618"/>
                <a:gd name="T57" fmla="*/ 156 h 580"/>
                <a:gd name="T58" fmla="*/ 68 w 618"/>
                <a:gd name="T59" fmla="*/ 110 h 580"/>
                <a:gd name="T60" fmla="*/ 110 w 618"/>
                <a:gd name="T61" fmla="*/ 70 h 580"/>
                <a:gd name="T62" fmla="*/ 158 w 618"/>
                <a:gd name="T63" fmla="*/ 38 h 580"/>
                <a:gd name="T64" fmla="*/ 214 w 618"/>
                <a:gd name="T65" fmla="*/ 14 h 580"/>
                <a:gd name="T66" fmla="*/ 272 w 618"/>
                <a:gd name="T67" fmla="*/ 2 h 580"/>
                <a:gd name="T68" fmla="*/ 304 w 618"/>
                <a:gd name="T6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8" h="580">
                  <a:moveTo>
                    <a:pt x="304" y="0"/>
                  </a:moveTo>
                  <a:lnTo>
                    <a:pt x="304" y="0"/>
                  </a:lnTo>
                  <a:lnTo>
                    <a:pt x="336" y="0"/>
                  </a:lnTo>
                  <a:lnTo>
                    <a:pt x="366" y="4"/>
                  </a:lnTo>
                  <a:lnTo>
                    <a:pt x="396" y="12"/>
                  </a:lnTo>
                  <a:lnTo>
                    <a:pt x="424" y="20"/>
                  </a:lnTo>
                  <a:lnTo>
                    <a:pt x="452" y="32"/>
                  </a:lnTo>
                  <a:lnTo>
                    <a:pt x="478" y="46"/>
                  </a:lnTo>
                  <a:lnTo>
                    <a:pt x="502" y="64"/>
                  </a:lnTo>
                  <a:lnTo>
                    <a:pt x="524" y="82"/>
                  </a:lnTo>
                  <a:lnTo>
                    <a:pt x="544" y="102"/>
                  </a:lnTo>
                  <a:lnTo>
                    <a:pt x="562" y="124"/>
                  </a:lnTo>
                  <a:lnTo>
                    <a:pt x="578" y="148"/>
                  </a:lnTo>
                  <a:lnTo>
                    <a:pt x="592" y="172"/>
                  </a:lnTo>
                  <a:lnTo>
                    <a:pt x="602" y="200"/>
                  </a:lnTo>
                  <a:lnTo>
                    <a:pt x="610" y="226"/>
                  </a:lnTo>
                  <a:lnTo>
                    <a:pt x="614" y="256"/>
                  </a:lnTo>
                  <a:lnTo>
                    <a:pt x="618" y="284"/>
                  </a:lnTo>
                  <a:lnTo>
                    <a:pt x="618" y="284"/>
                  </a:lnTo>
                  <a:lnTo>
                    <a:pt x="616" y="314"/>
                  </a:lnTo>
                  <a:lnTo>
                    <a:pt x="612" y="344"/>
                  </a:lnTo>
                  <a:lnTo>
                    <a:pt x="604" y="372"/>
                  </a:lnTo>
                  <a:lnTo>
                    <a:pt x="594" y="398"/>
                  </a:lnTo>
                  <a:lnTo>
                    <a:pt x="582" y="424"/>
                  </a:lnTo>
                  <a:lnTo>
                    <a:pt x="566" y="448"/>
                  </a:lnTo>
                  <a:lnTo>
                    <a:pt x="550" y="470"/>
                  </a:lnTo>
                  <a:lnTo>
                    <a:pt x="530" y="492"/>
                  </a:lnTo>
                  <a:lnTo>
                    <a:pt x="508" y="510"/>
                  </a:lnTo>
                  <a:lnTo>
                    <a:pt x="484" y="528"/>
                  </a:lnTo>
                  <a:lnTo>
                    <a:pt x="460" y="542"/>
                  </a:lnTo>
                  <a:lnTo>
                    <a:pt x="432" y="556"/>
                  </a:lnTo>
                  <a:lnTo>
                    <a:pt x="404" y="566"/>
                  </a:lnTo>
                  <a:lnTo>
                    <a:pt x="376" y="572"/>
                  </a:lnTo>
                  <a:lnTo>
                    <a:pt x="344" y="578"/>
                  </a:lnTo>
                  <a:lnTo>
                    <a:pt x="314" y="580"/>
                  </a:lnTo>
                  <a:lnTo>
                    <a:pt x="314" y="580"/>
                  </a:lnTo>
                  <a:lnTo>
                    <a:pt x="282" y="578"/>
                  </a:lnTo>
                  <a:lnTo>
                    <a:pt x="252" y="574"/>
                  </a:lnTo>
                  <a:lnTo>
                    <a:pt x="222" y="568"/>
                  </a:lnTo>
                  <a:lnTo>
                    <a:pt x="194" y="558"/>
                  </a:lnTo>
                  <a:lnTo>
                    <a:pt x="166" y="546"/>
                  </a:lnTo>
                  <a:lnTo>
                    <a:pt x="140" y="532"/>
                  </a:lnTo>
                  <a:lnTo>
                    <a:pt x="116" y="516"/>
                  </a:lnTo>
                  <a:lnTo>
                    <a:pt x="94" y="498"/>
                  </a:lnTo>
                  <a:lnTo>
                    <a:pt x="74" y="478"/>
                  </a:lnTo>
                  <a:lnTo>
                    <a:pt x="56" y="456"/>
                  </a:lnTo>
                  <a:lnTo>
                    <a:pt x="40" y="432"/>
                  </a:lnTo>
                  <a:lnTo>
                    <a:pt x="26" y="406"/>
                  </a:lnTo>
                  <a:lnTo>
                    <a:pt x="16" y="380"/>
                  </a:lnTo>
                  <a:lnTo>
                    <a:pt x="8" y="352"/>
                  </a:lnTo>
                  <a:lnTo>
                    <a:pt x="2" y="324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2" y="264"/>
                  </a:lnTo>
                  <a:lnTo>
                    <a:pt x="6" y="236"/>
                  </a:lnTo>
                  <a:lnTo>
                    <a:pt x="14" y="208"/>
                  </a:lnTo>
                  <a:lnTo>
                    <a:pt x="24" y="182"/>
                  </a:lnTo>
                  <a:lnTo>
                    <a:pt x="36" y="156"/>
                  </a:lnTo>
                  <a:lnTo>
                    <a:pt x="50" y="132"/>
                  </a:lnTo>
                  <a:lnTo>
                    <a:pt x="68" y="110"/>
                  </a:lnTo>
                  <a:lnTo>
                    <a:pt x="88" y="88"/>
                  </a:lnTo>
                  <a:lnTo>
                    <a:pt x="110" y="70"/>
                  </a:lnTo>
                  <a:lnTo>
                    <a:pt x="132" y="52"/>
                  </a:lnTo>
                  <a:lnTo>
                    <a:pt x="158" y="38"/>
                  </a:lnTo>
                  <a:lnTo>
                    <a:pt x="184" y="24"/>
                  </a:lnTo>
                  <a:lnTo>
                    <a:pt x="214" y="14"/>
                  </a:lnTo>
                  <a:lnTo>
                    <a:pt x="242" y="6"/>
                  </a:lnTo>
                  <a:lnTo>
                    <a:pt x="272" y="2"/>
                  </a:lnTo>
                  <a:lnTo>
                    <a:pt x="304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D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7" name="Freeform 56"/>
            <p:cNvSpPr>
              <a:spLocks/>
            </p:cNvSpPr>
            <p:nvPr/>
          </p:nvSpPr>
          <p:spPr bwMode="auto">
            <a:xfrm>
              <a:off x="7440613" y="1687513"/>
              <a:ext cx="958850" cy="892175"/>
            </a:xfrm>
            <a:custGeom>
              <a:avLst/>
              <a:gdLst>
                <a:gd name="T0" fmla="*/ 298 w 604"/>
                <a:gd name="T1" fmla="*/ 0 h 562"/>
                <a:gd name="T2" fmla="*/ 358 w 604"/>
                <a:gd name="T3" fmla="*/ 6 h 562"/>
                <a:gd name="T4" fmla="*/ 414 w 604"/>
                <a:gd name="T5" fmla="*/ 22 h 562"/>
                <a:gd name="T6" fmla="*/ 466 w 604"/>
                <a:gd name="T7" fmla="*/ 46 h 562"/>
                <a:gd name="T8" fmla="*/ 512 w 604"/>
                <a:gd name="T9" fmla="*/ 80 h 562"/>
                <a:gd name="T10" fmla="*/ 550 w 604"/>
                <a:gd name="T11" fmla="*/ 120 h 562"/>
                <a:gd name="T12" fmla="*/ 578 w 604"/>
                <a:gd name="T13" fmla="*/ 168 h 562"/>
                <a:gd name="T14" fmla="*/ 596 w 604"/>
                <a:gd name="T15" fmla="*/ 220 h 562"/>
                <a:gd name="T16" fmla="*/ 604 w 604"/>
                <a:gd name="T17" fmla="*/ 276 h 562"/>
                <a:gd name="T18" fmla="*/ 602 w 604"/>
                <a:gd name="T19" fmla="*/ 306 h 562"/>
                <a:gd name="T20" fmla="*/ 590 w 604"/>
                <a:gd name="T21" fmla="*/ 360 h 562"/>
                <a:gd name="T22" fmla="*/ 568 w 604"/>
                <a:gd name="T23" fmla="*/ 410 h 562"/>
                <a:gd name="T24" fmla="*/ 536 w 604"/>
                <a:gd name="T25" fmla="*/ 456 h 562"/>
                <a:gd name="T26" fmla="*/ 496 w 604"/>
                <a:gd name="T27" fmla="*/ 494 h 562"/>
                <a:gd name="T28" fmla="*/ 448 w 604"/>
                <a:gd name="T29" fmla="*/ 526 h 562"/>
                <a:gd name="T30" fmla="*/ 396 w 604"/>
                <a:gd name="T31" fmla="*/ 548 h 562"/>
                <a:gd name="T32" fmla="*/ 336 w 604"/>
                <a:gd name="T33" fmla="*/ 560 h 562"/>
                <a:gd name="T34" fmla="*/ 306 w 604"/>
                <a:gd name="T35" fmla="*/ 562 h 562"/>
                <a:gd name="T36" fmla="*/ 244 w 604"/>
                <a:gd name="T37" fmla="*/ 556 h 562"/>
                <a:gd name="T38" fmla="*/ 188 w 604"/>
                <a:gd name="T39" fmla="*/ 542 h 562"/>
                <a:gd name="T40" fmla="*/ 136 w 604"/>
                <a:gd name="T41" fmla="*/ 516 h 562"/>
                <a:gd name="T42" fmla="*/ 92 w 604"/>
                <a:gd name="T43" fmla="*/ 482 h 562"/>
                <a:gd name="T44" fmla="*/ 54 w 604"/>
                <a:gd name="T45" fmla="*/ 442 h 562"/>
                <a:gd name="T46" fmla="*/ 24 w 604"/>
                <a:gd name="T47" fmla="*/ 394 h 562"/>
                <a:gd name="T48" fmla="*/ 6 w 604"/>
                <a:gd name="T49" fmla="*/ 342 h 562"/>
                <a:gd name="T50" fmla="*/ 0 w 604"/>
                <a:gd name="T51" fmla="*/ 286 h 562"/>
                <a:gd name="T52" fmla="*/ 0 w 604"/>
                <a:gd name="T53" fmla="*/ 258 h 562"/>
                <a:gd name="T54" fmla="*/ 12 w 604"/>
                <a:gd name="T55" fmla="*/ 202 h 562"/>
                <a:gd name="T56" fmla="*/ 34 w 604"/>
                <a:gd name="T57" fmla="*/ 152 h 562"/>
                <a:gd name="T58" fmla="*/ 66 w 604"/>
                <a:gd name="T59" fmla="*/ 106 h 562"/>
                <a:gd name="T60" fmla="*/ 106 w 604"/>
                <a:gd name="T61" fmla="*/ 68 h 562"/>
                <a:gd name="T62" fmla="*/ 154 w 604"/>
                <a:gd name="T63" fmla="*/ 38 h 562"/>
                <a:gd name="T64" fmla="*/ 208 w 604"/>
                <a:gd name="T65" fmla="*/ 14 h 562"/>
                <a:gd name="T66" fmla="*/ 266 w 604"/>
                <a:gd name="T67" fmla="*/ 2 h 562"/>
                <a:gd name="T68" fmla="*/ 298 w 604"/>
                <a:gd name="T69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4" h="562">
                  <a:moveTo>
                    <a:pt x="298" y="0"/>
                  </a:moveTo>
                  <a:lnTo>
                    <a:pt x="298" y="0"/>
                  </a:lnTo>
                  <a:lnTo>
                    <a:pt x="328" y="2"/>
                  </a:lnTo>
                  <a:lnTo>
                    <a:pt x="358" y="6"/>
                  </a:lnTo>
                  <a:lnTo>
                    <a:pt x="386" y="12"/>
                  </a:lnTo>
                  <a:lnTo>
                    <a:pt x="414" y="22"/>
                  </a:lnTo>
                  <a:lnTo>
                    <a:pt x="442" y="32"/>
                  </a:lnTo>
                  <a:lnTo>
                    <a:pt x="466" y="46"/>
                  </a:lnTo>
                  <a:lnTo>
                    <a:pt x="490" y="62"/>
                  </a:lnTo>
                  <a:lnTo>
                    <a:pt x="512" y="80"/>
                  </a:lnTo>
                  <a:lnTo>
                    <a:pt x="532" y="100"/>
                  </a:lnTo>
                  <a:lnTo>
                    <a:pt x="550" y="120"/>
                  </a:lnTo>
                  <a:lnTo>
                    <a:pt x="564" y="144"/>
                  </a:lnTo>
                  <a:lnTo>
                    <a:pt x="578" y="168"/>
                  </a:lnTo>
                  <a:lnTo>
                    <a:pt x="588" y="194"/>
                  </a:lnTo>
                  <a:lnTo>
                    <a:pt x="596" y="220"/>
                  </a:lnTo>
                  <a:lnTo>
                    <a:pt x="602" y="248"/>
                  </a:lnTo>
                  <a:lnTo>
                    <a:pt x="604" y="276"/>
                  </a:lnTo>
                  <a:lnTo>
                    <a:pt x="604" y="276"/>
                  </a:lnTo>
                  <a:lnTo>
                    <a:pt x="602" y="306"/>
                  </a:lnTo>
                  <a:lnTo>
                    <a:pt x="598" y="332"/>
                  </a:lnTo>
                  <a:lnTo>
                    <a:pt x="590" y="360"/>
                  </a:lnTo>
                  <a:lnTo>
                    <a:pt x="582" y="386"/>
                  </a:lnTo>
                  <a:lnTo>
                    <a:pt x="568" y="410"/>
                  </a:lnTo>
                  <a:lnTo>
                    <a:pt x="554" y="434"/>
                  </a:lnTo>
                  <a:lnTo>
                    <a:pt x="536" y="456"/>
                  </a:lnTo>
                  <a:lnTo>
                    <a:pt x="518" y="476"/>
                  </a:lnTo>
                  <a:lnTo>
                    <a:pt x="496" y="494"/>
                  </a:lnTo>
                  <a:lnTo>
                    <a:pt x="474" y="510"/>
                  </a:lnTo>
                  <a:lnTo>
                    <a:pt x="448" y="526"/>
                  </a:lnTo>
                  <a:lnTo>
                    <a:pt x="422" y="538"/>
                  </a:lnTo>
                  <a:lnTo>
                    <a:pt x="396" y="548"/>
                  </a:lnTo>
                  <a:lnTo>
                    <a:pt x="366" y="554"/>
                  </a:lnTo>
                  <a:lnTo>
                    <a:pt x="336" y="560"/>
                  </a:lnTo>
                  <a:lnTo>
                    <a:pt x="306" y="562"/>
                  </a:lnTo>
                  <a:lnTo>
                    <a:pt x="306" y="562"/>
                  </a:lnTo>
                  <a:lnTo>
                    <a:pt x="274" y="560"/>
                  </a:lnTo>
                  <a:lnTo>
                    <a:pt x="244" y="556"/>
                  </a:lnTo>
                  <a:lnTo>
                    <a:pt x="216" y="550"/>
                  </a:lnTo>
                  <a:lnTo>
                    <a:pt x="188" y="542"/>
                  </a:lnTo>
                  <a:lnTo>
                    <a:pt x="162" y="530"/>
                  </a:lnTo>
                  <a:lnTo>
                    <a:pt x="136" y="516"/>
                  </a:lnTo>
                  <a:lnTo>
                    <a:pt x="112" y="500"/>
                  </a:lnTo>
                  <a:lnTo>
                    <a:pt x="92" y="482"/>
                  </a:lnTo>
                  <a:lnTo>
                    <a:pt x="72" y="462"/>
                  </a:lnTo>
                  <a:lnTo>
                    <a:pt x="54" y="442"/>
                  </a:lnTo>
                  <a:lnTo>
                    <a:pt x="38" y="418"/>
                  </a:lnTo>
                  <a:lnTo>
                    <a:pt x="24" y="394"/>
                  </a:lnTo>
                  <a:lnTo>
                    <a:pt x="14" y="368"/>
                  </a:lnTo>
                  <a:lnTo>
                    <a:pt x="6" y="342"/>
                  </a:lnTo>
                  <a:lnTo>
                    <a:pt x="2" y="314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0" y="258"/>
                  </a:lnTo>
                  <a:lnTo>
                    <a:pt x="4" y="230"/>
                  </a:lnTo>
                  <a:lnTo>
                    <a:pt x="12" y="202"/>
                  </a:lnTo>
                  <a:lnTo>
                    <a:pt x="22" y="176"/>
                  </a:lnTo>
                  <a:lnTo>
                    <a:pt x="34" y="152"/>
                  </a:lnTo>
                  <a:lnTo>
                    <a:pt x="48" y="128"/>
                  </a:lnTo>
                  <a:lnTo>
                    <a:pt x="66" y="106"/>
                  </a:lnTo>
                  <a:lnTo>
                    <a:pt x="84" y="86"/>
                  </a:lnTo>
                  <a:lnTo>
                    <a:pt x="106" y="68"/>
                  </a:lnTo>
                  <a:lnTo>
                    <a:pt x="130" y="52"/>
                  </a:lnTo>
                  <a:lnTo>
                    <a:pt x="154" y="38"/>
                  </a:lnTo>
                  <a:lnTo>
                    <a:pt x="180" y="24"/>
                  </a:lnTo>
                  <a:lnTo>
                    <a:pt x="208" y="14"/>
                  </a:lnTo>
                  <a:lnTo>
                    <a:pt x="236" y="8"/>
                  </a:lnTo>
                  <a:lnTo>
                    <a:pt x="266" y="2"/>
                  </a:lnTo>
                  <a:lnTo>
                    <a:pt x="298" y="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FFD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8" name="Freeform 57"/>
            <p:cNvSpPr>
              <a:spLocks/>
            </p:cNvSpPr>
            <p:nvPr/>
          </p:nvSpPr>
          <p:spPr bwMode="auto">
            <a:xfrm>
              <a:off x="7446963" y="1703388"/>
              <a:ext cx="939800" cy="860425"/>
            </a:xfrm>
            <a:custGeom>
              <a:avLst/>
              <a:gdLst>
                <a:gd name="T0" fmla="*/ 292 w 592"/>
                <a:gd name="T1" fmla="*/ 0 h 542"/>
                <a:gd name="T2" fmla="*/ 352 w 592"/>
                <a:gd name="T3" fmla="*/ 4 h 542"/>
                <a:gd name="T4" fmla="*/ 406 w 592"/>
                <a:gd name="T5" fmla="*/ 20 h 542"/>
                <a:gd name="T6" fmla="*/ 458 w 592"/>
                <a:gd name="T7" fmla="*/ 44 h 542"/>
                <a:gd name="T8" fmla="*/ 502 w 592"/>
                <a:gd name="T9" fmla="*/ 76 h 542"/>
                <a:gd name="T10" fmla="*/ 538 w 592"/>
                <a:gd name="T11" fmla="*/ 116 h 542"/>
                <a:gd name="T12" fmla="*/ 566 w 592"/>
                <a:gd name="T13" fmla="*/ 162 h 542"/>
                <a:gd name="T14" fmla="*/ 584 w 592"/>
                <a:gd name="T15" fmla="*/ 212 h 542"/>
                <a:gd name="T16" fmla="*/ 592 w 592"/>
                <a:gd name="T17" fmla="*/ 266 h 542"/>
                <a:gd name="T18" fmla="*/ 590 w 592"/>
                <a:gd name="T19" fmla="*/ 294 h 542"/>
                <a:gd name="T20" fmla="*/ 580 w 592"/>
                <a:gd name="T21" fmla="*/ 346 h 542"/>
                <a:gd name="T22" fmla="*/ 558 w 592"/>
                <a:gd name="T23" fmla="*/ 396 h 542"/>
                <a:gd name="T24" fmla="*/ 526 w 592"/>
                <a:gd name="T25" fmla="*/ 438 h 542"/>
                <a:gd name="T26" fmla="*/ 486 w 592"/>
                <a:gd name="T27" fmla="*/ 476 h 542"/>
                <a:gd name="T28" fmla="*/ 440 w 592"/>
                <a:gd name="T29" fmla="*/ 506 h 542"/>
                <a:gd name="T30" fmla="*/ 388 w 592"/>
                <a:gd name="T31" fmla="*/ 528 h 542"/>
                <a:gd name="T32" fmla="*/ 330 w 592"/>
                <a:gd name="T33" fmla="*/ 540 h 542"/>
                <a:gd name="T34" fmla="*/ 300 w 592"/>
                <a:gd name="T35" fmla="*/ 542 h 542"/>
                <a:gd name="T36" fmla="*/ 240 w 592"/>
                <a:gd name="T37" fmla="*/ 536 h 542"/>
                <a:gd name="T38" fmla="*/ 184 w 592"/>
                <a:gd name="T39" fmla="*/ 522 h 542"/>
                <a:gd name="T40" fmla="*/ 134 w 592"/>
                <a:gd name="T41" fmla="*/ 498 h 542"/>
                <a:gd name="T42" fmla="*/ 90 w 592"/>
                <a:gd name="T43" fmla="*/ 464 h 542"/>
                <a:gd name="T44" fmla="*/ 54 w 592"/>
                <a:gd name="T45" fmla="*/ 426 h 542"/>
                <a:gd name="T46" fmla="*/ 26 w 592"/>
                <a:gd name="T47" fmla="*/ 380 h 542"/>
                <a:gd name="T48" fmla="*/ 8 w 592"/>
                <a:gd name="T49" fmla="*/ 330 h 542"/>
                <a:gd name="T50" fmla="*/ 0 w 592"/>
                <a:gd name="T51" fmla="*/ 276 h 542"/>
                <a:gd name="T52" fmla="*/ 2 w 592"/>
                <a:gd name="T53" fmla="*/ 248 h 542"/>
                <a:gd name="T54" fmla="*/ 12 w 592"/>
                <a:gd name="T55" fmla="*/ 194 h 542"/>
                <a:gd name="T56" fmla="*/ 34 w 592"/>
                <a:gd name="T57" fmla="*/ 146 h 542"/>
                <a:gd name="T58" fmla="*/ 66 w 592"/>
                <a:gd name="T59" fmla="*/ 102 h 542"/>
                <a:gd name="T60" fmla="*/ 104 w 592"/>
                <a:gd name="T61" fmla="*/ 64 h 542"/>
                <a:gd name="T62" fmla="*/ 152 w 592"/>
                <a:gd name="T63" fmla="*/ 36 h 542"/>
                <a:gd name="T64" fmla="*/ 204 w 592"/>
                <a:gd name="T65" fmla="*/ 14 h 542"/>
                <a:gd name="T66" fmla="*/ 262 w 592"/>
                <a:gd name="T67" fmla="*/ 2 h 542"/>
                <a:gd name="T68" fmla="*/ 292 w 592"/>
                <a:gd name="T6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2" h="542">
                  <a:moveTo>
                    <a:pt x="292" y="0"/>
                  </a:moveTo>
                  <a:lnTo>
                    <a:pt x="292" y="0"/>
                  </a:lnTo>
                  <a:lnTo>
                    <a:pt x="322" y="2"/>
                  </a:lnTo>
                  <a:lnTo>
                    <a:pt x="352" y="4"/>
                  </a:lnTo>
                  <a:lnTo>
                    <a:pt x="380" y="12"/>
                  </a:lnTo>
                  <a:lnTo>
                    <a:pt x="406" y="20"/>
                  </a:lnTo>
                  <a:lnTo>
                    <a:pt x="432" y="30"/>
                  </a:lnTo>
                  <a:lnTo>
                    <a:pt x="458" y="44"/>
                  </a:lnTo>
                  <a:lnTo>
                    <a:pt x="480" y="60"/>
                  </a:lnTo>
                  <a:lnTo>
                    <a:pt x="502" y="76"/>
                  </a:lnTo>
                  <a:lnTo>
                    <a:pt x="522" y="96"/>
                  </a:lnTo>
                  <a:lnTo>
                    <a:pt x="538" y="116"/>
                  </a:lnTo>
                  <a:lnTo>
                    <a:pt x="554" y="138"/>
                  </a:lnTo>
                  <a:lnTo>
                    <a:pt x="566" y="162"/>
                  </a:lnTo>
                  <a:lnTo>
                    <a:pt x="576" y="186"/>
                  </a:lnTo>
                  <a:lnTo>
                    <a:pt x="584" y="212"/>
                  </a:lnTo>
                  <a:lnTo>
                    <a:pt x="590" y="238"/>
                  </a:lnTo>
                  <a:lnTo>
                    <a:pt x="592" y="266"/>
                  </a:lnTo>
                  <a:lnTo>
                    <a:pt x="592" y="266"/>
                  </a:lnTo>
                  <a:lnTo>
                    <a:pt x="590" y="294"/>
                  </a:lnTo>
                  <a:lnTo>
                    <a:pt x="586" y="320"/>
                  </a:lnTo>
                  <a:lnTo>
                    <a:pt x="580" y="346"/>
                  </a:lnTo>
                  <a:lnTo>
                    <a:pt x="570" y="372"/>
                  </a:lnTo>
                  <a:lnTo>
                    <a:pt x="558" y="396"/>
                  </a:lnTo>
                  <a:lnTo>
                    <a:pt x="544" y="418"/>
                  </a:lnTo>
                  <a:lnTo>
                    <a:pt x="526" y="438"/>
                  </a:lnTo>
                  <a:lnTo>
                    <a:pt x="508" y="458"/>
                  </a:lnTo>
                  <a:lnTo>
                    <a:pt x="486" y="476"/>
                  </a:lnTo>
                  <a:lnTo>
                    <a:pt x="464" y="492"/>
                  </a:lnTo>
                  <a:lnTo>
                    <a:pt x="440" y="506"/>
                  </a:lnTo>
                  <a:lnTo>
                    <a:pt x="414" y="518"/>
                  </a:lnTo>
                  <a:lnTo>
                    <a:pt x="388" y="528"/>
                  </a:lnTo>
                  <a:lnTo>
                    <a:pt x="360" y="534"/>
                  </a:lnTo>
                  <a:lnTo>
                    <a:pt x="330" y="540"/>
                  </a:lnTo>
                  <a:lnTo>
                    <a:pt x="300" y="542"/>
                  </a:lnTo>
                  <a:lnTo>
                    <a:pt x="300" y="542"/>
                  </a:lnTo>
                  <a:lnTo>
                    <a:pt x="270" y="540"/>
                  </a:lnTo>
                  <a:lnTo>
                    <a:pt x="240" y="536"/>
                  </a:lnTo>
                  <a:lnTo>
                    <a:pt x="212" y="530"/>
                  </a:lnTo>
                  <a:lnTo>
                    <a:pt x="184" y="522"/>
                  </a:lnTo>
                  <a:lnTo>
                    <a:pt x="158" y="510"/>
                  </a:lnTo>
                  <a:lnTo>
                    <a:pt x="134" y="498"/>
                  </a:lnTo>
                  <a:lnTo>
                    <a:pt x="112" y="482"/>
                  </a:lnTo>
                  <a:lnTo>
                    <a:pt x="90" y="464"/>
                  </a:lnTo>
                  <a:lnTo>
                    <a:pt x="70" y="446"/>
                  </a:lnTo>
                  <a:lnTo>
                    <a:pt x="54" y="426"/>
                  </a:lnTo>
                  <a:lnTo>
                    <a:pt x="38" y="404"/>
                  </a:lnTo>
                  <a:lnTo>
                    <a:pt x="26" y="380"/>
                  </a:lnTo>
                  <a:lnTo>
                    <a:pt x="14" y="356"/>
                  </a:lnTo>
                  <a:lnTo>
                    <a:pt x="8" y="330"/>
                  </a:lnTo>
                  <a:lnTo>
                    <a:pt x="2" y="302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48"/>
                  </a:lnTo>
                  <a:lnTo>
                    <a:pt x="6" y="220"/>
                  </a:lnTo>
                  <a:lnTo>
                    <a:pt x="12" y="194"/>
                  </a:lnTo>
                  <a:lnTo>
                    <a:pt x="22" y="170"/>
                  </a:lnTo>
                  <a:lnTo>
                    <a:pt x="34" y="146"/>
                  </a:lnTo>
                  <a:lnTo>
                    <a:pt x="48" y="124"/>
                  </a:lnTo>
                  <a:lnTo>
                    <a:pt x="66" y="102"/>
                  </a:lnTo>
                  <a:lnTo>
                    <a:pt x="84" y="82"/>
                  </a:lnTo>
                  <a:lnTo>
                    <a:pt x="104" y="64"/>
                  </a:lnTo>
                  <a:lnTo>
                    <a:pt x="128" y="50"/>
                  </a:lnTo>
                  <a:lnTo>
                    <a:pt x="152" y="36"/>
                  </a:lnTo>
                  <a:lnTo>
                    <a:pt x="178" y="24"/>
                  </a:lnTo>
                  <a:lnTo>
                    <a:pt x="204" y="14"/>
                  </a:lnTo>
                  <a:lnTo>
                    <a:pt x="232" y="6"/>
                  </a:lnTo>
                  <a:lnTo>
                    <a:pt x="262" y="2"/>
                  </a:lnTo>
                  <a:lnTo>
                    <a:pt x="292" y="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9" name="Freeform 58"/>
            <p:cNvSpPr>
              <a:spLocks/>
            </p:cNvSpPr>
            <p:nvPr/>
          </p:nvSpPr>
          <p:spPr bwMode="auto">
            <a:xfrm>
              <a:off x="7456488" y="1719263"/>
              <a:ext cx="917575" cy="825500"/>
            </a:xfrm>
            <a:custGeom>
              <a:avLst/>
              <a:gdLst>
                <a:gd name="T0" fmla="*/ 284 w 578"/>
                <a:gd name="T1" fmla="*/ 0 h 520"/>
                <a:gd name="T2" fmla="*/ 342 w 578"/>
                <a:gd name="T3" fmla="*/ 4 h 520"/>
                <a:gd name="T4" fmla="*/ 398 w 578"/>
                <a:gd name="T5" fmla="*/ 18 h 520"/>
                <a:gd name="T6" fmla="*/ 446 w 578"/>
                <a:gd name="T7" fmla="*/ 42 h 520"/>
                <a:gd name="T8" fmla="*/ 490 w 578"/>
                <a:gd name="T9" fmla="*/ 72 h 520"/>
                <a:gd name="T10" fmla="*/ 526 w 578"/>
                <a:gd name="T11" fmla="*/ 110 h 520"/>
                <a:gd name="T12" fmla="*/ 554 w 578"/>
                <a:gd name="T13" fmla="*/ 154 h 520"/>
                <a:gd name="T14" fmla="*/ 572 w 578"/>
                <a:gd name="T15" fmla="*/ 204 h 520"/>
                <a:gd name="T16" fmla="*/ 578 w 578"/>
                <a:gd name="T17" fmla="*/ 256 h 520"/>
                <a:gd name="T18" fmla="*/ 576 w 578"/>
                <a:gd name="T19" fmla="*/ 282 h 520"/>
                <a:gd name="T20" fmla="*/ 566 w 578"/>
                <a:gd name="T21" fmla="*/ 334 h 520"/>
                <a:gd name="T22" fmla="*/ 544 w 578"/>
                <a:gd name="T23" fmla="*/ 380 h 520"/>
                <a:gd name="T24" fmla="*/ 514 w 578"/>
                <a:gd name="T25" fmla="*/ 422 h 520"/>
                <a:gd name="T26" fmla="*/ 476 w 578"/>
                <a:gd name="T27" fmla="*/ 458 h 520"/>
                <a:gd name="T28" fmla="*/ 430 w 578"/>
                <a:gd name="T29" fmla="*/ 488 h 520"/>
                <a:gd name="T30" fmla="*/ 378 w 578"/>
                <a:gd name="T31" fmla="*/ 508 h 520"/>
                <a:gd name="T32" fmla="*/ 322 w 578"/>
                <a:gd name="T33" fmla="*/ 518 h 520"/>
                <a:gd name="T34" fmla="*/ 292 w 578"/>
                <a:gd name="T35" fmla="*/ 520 h 520"/>
                <a:gd name="T36" fmla="*/ 234 w 578"/>
                <a:gd name="T37" fmla="*/ 516 h 520"/>
                <a:gd name="T38" fmla="*/ 180 w 578"/>
                <a:gd name="T39" fmla="*/ 502 h 520"/>
                <a:gd name="T40" fmla="*/ 130 w 578"/>
                <a:gd name="T41" fmla="*/ 478 h 520"/>
                <a:gd name="T42" fmla="*/ 86 w 578"/>
                <a:gd name="T43" fmla="*/ 448 h 520"/>
                <a:gd name="T44" fmla="*/ 50 w 578"/>
                <a:gd name="T45" fmla="*/ 410 h 520"/>
                <a:gd name="T46" fmla="*/ 24 w 578"/>
                <a:gd name="T47" fmla="*/ 366 h 520"/>
                <a:gd name="T48" fmla="*/ 6 w 578"/>
                <a:gd name="T49" fmla="*/ 316 h 520"/>
                <a:gd name="T50" fmla="*/ 0 w 578"/>
                <a:gd name="T51" fmla="*/ 264 h 520"/>
                <a:gd name="T52" fmla="*/ 0 w 578"/>
                <a:gd name="T53" fmla="*/ 238 h 520"/>
                <a:gd name="T54" fmla="*/ 10 w 578"/>
                <a:gd name="T55" fmla="*/ 188 h 520"/>
                <a:gd name="T56" fmla="*/ 32 w 578"/>
                <a:gd name="T57" fmla="*/ 140 h 520"/>
                <a:gd name="T58" fmla="*/ 62 w 578"/>
                <a:gd name="T59" fmla="*/ 98 h 520"/>
                <a:gd name="T60" fmla="*/ 102 w 578"/>
                <a:gd name="T61" fmla="*/ 62 h 520"/>
                <a:gd name="T62" fmla="*/ 148 w 578"/>
                <a:gd name="T63" fmla="*/ 34 h 520"/>
                <a:gd name="T64" fmla="*/ 198 w 578"/>
                <a:gd name="T65" fmla="*/ 12 h 520"/>
                <a:gd name="T66" fmla="*/ 254 w 578"/>
                <a:gd name="T67" fmla="*/ 2 h 520"/>
                <a:gd name="T68" fmla="*/ 284 w 578"/>
                <a:gd name="T69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8" h="520">
                  <a:moveTo>
                    <a:pt x="284" y="0"/>
                  </a:moveTo>
                  <a:lnTo>
                    <a:pt x="284" y="0"/>
                  </a:lnTo>
                  <a:lnTo>
                    <a:pt x="314" y="0"/>
                  </a:lnTo>
                  <a:lnTo>
                    <a:pt x="342" y="4"/>
                  </a:lnTo>
                  <a:lnTo>
                    <a:pt x="370" y="10"/>
                  </a:lnTo>
                  <a:lnTo>
                    <a:pt x="398" y="18"/>
                  </a:lnTo>
                  <a:lnTo>
                    <a:pt x="422" y="28"/>
                  </a:lnTo>
                  <a:lnTo>
                    <a:pt x="446" y="42"/>
                  </a:lnTo>
                  <a:lnTo>
                    <a:pt x="470" y="56"/>
                  </a:lnTo>
                  <a:lnTo>
                    <a:pt x="490" y="72"/>
                  </a:lnTo>
                  <a:lnTo>
                    <a:pt x="510" y="92"/>
                  </a:lnTo>
                  <a:lnTo>
                    <a:pt x="526" y="110"/>
                  </a:lnTo>
                  <a:lnTo>
                    <a:pt x="540" y="132"/>
                  </a:lnTo>
                  <a:lnTo>
                    <a:pt x="554" y="154"/>
                  </a:lnTo>
                  <a:lnTo>
                    <a:pt x="564" y="178"/>
                  </a:lnTo>
                  <a:lnTo>
                    <a:pt x="572" y="204"/>
                  </a:lnTo>
                  <a:lnTo>
                    <a:pt x="576" y="230"/>
                  </a:lnTo>
                  <a:lnTo>
                    <a:pt x="578" y="256"/>
                  </a:lnTo>
                  <a:lnTo>
                    <a:pt x="578" y="256"/>
                  </a:lnTo>
                  <a:lnTo>
                    <a:pt x="576" y="282"/>
                  </a:lnTo>
                  <a:lnTo>
                    <a:pt x="572" y="308"/>
                  </a:lnTo>
                  <a:lnTo>
                    <a:pt x="566" y="334"/>
                  </a:lnTo>
                  <a:lnTo>
                    <a:pt x="556" y="358"/>
                  </a:lnTo>
                  <a:lnTo>
                    <a:pt x="544" y="380"/>
                  </a:lnTo>
                  <a:lnTo>
                    <a:pt x="530" y="402"/>
                  </a:lnTo>
                  <a:lnTo>
                    <a:pt x="514" y="422"/>
                  </a:lnTo>
                  <a:lnTo>
                    <a:pt x="496" y="442"/>
                  </a:lnTo>
                  <a:lnTo>
                    <a:pt x="476" y="458"/>
                  </a:lnTo>
                  <a:lnTo>
                    <a:pt x="454" y="474"/>
                  </a:lnTo>
                  <a:lnTo>
                    <a:pt x="430" y="488"/>
                  </a:lnTo>
                  <a:lnTo>
                    <a:pt x="404" y="498"/>
                  </a:lnTo>
                  <a:lnTo>
                    <a:pt x="378" y="508"/>
                  </a:lnTo>
                  <a:lnTo>
                    <a:pt x="350" y="514"/>
                  </a:lnTo>
                  <a:lnTo>
                    <a:pt x="322" y="518"/>
                  </a:lnTo>
                  <a:lnTo>
                    <a:pt x="292" y="520"/>
                  </a:lnTo>
                  <a:lnTo>
                    <a:pt x="292" y="520"/>
                  </a:lnTo>
                  <a:lnTo>
                    <a:pt x="262" y="520"/>
                  </a:lnTo>
                  <a:lnTo>
                    <a:pt x="234" y="516"/>
                  </a:lnTo>
                  <a:lnTo>
                    <a:pt x="206" y="510"/>
                  </a:lnTo>
                  <a:lnTo>
                    <a:pt x="180" y="502"/>
                  </a:lnTo>
                  <a:lnTo>
                    <a:pt x="154" y="492"/>
                  </a:lnTo>
                  <a:lnTo>
                    <a:pt x="130" y="478"/>
                  </a:lnTo>
                  <a:lnTo>
                    <a:pt x="108" y="464"/>
                  </a:lnTo>
                  <a:lnTo>
                    <a:pt x="86" y="448"/>
                  </a:lnTo>
                  <a:lnTo>
                    <a:pt x="68" y="430"/>
                  </a:lnTo>
                  <a:lnTo>
                    <a:pt x="50" y="410"/>
                  </a:lnTo>
                  <a:lnTo>
                    <a:pt x="36" y="388"/>
                  </a:lnTo>
                  <a:lnTo>
                    <a:pt x="24" y="366"/>
                  </a:lnTo>
                  <a:lnTo>
                    <a:pt x="14" y="342"/>
                  </a:lnTo>
                  <a:lnTo>
                    <a:pt x="6" y="316"/>
                  </a:lnTo>
                  <a:lnTo>
                    <a:pt x="0" y="292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0" y="238"/>
                  </a:lnTo>
                  <a:lnTo>
                    <a:pt x="4" y="212"/>
                  </a:lnTo>
                  <a:lnTo>
                    <a:pt x="10" y="188"/>
                  </a:lnTo>
                  <a:lnTo>
                    <a:pt x="20" y="162"/>
                  </a:lnTo>
                  <a:lnTo>
                    <a:pt x="32" y="140"/>
                  </a:lnTo>
                  <a:lnTo>
                    <a:pt x="46" y="118"/>
                  </a:lnTo>
                  <a:lnTo>
                    <a:pt x="62" y="98"/>
                  </a:lnTo>
                  <a:lnTo>
                    <a:pt x="82" y="80"/>
                  </a:lnTo>
                  <a:lnTo>
                    <a:pt x="102" y="62"/>
                  </a:lnTo>
                  <a:lnTo>
                    <a:pt x="124" y="46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198" y="12"/>
                  </a:lnTo>
                  <a:lnTo>
                    <a:pt x="226" y="6"/>
                  </a:lnTo>
                  <a:lnTo>
                    <a:pt x="254" y="2"/>
                  </a:lnTo>
                  <a:lnTo>
                    <a:pt x="284" y="0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E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0" name="Freeform 59"/>
            <p:cNvSpPr>
              <a:spLocks/>
            </p:cNvSpPr>
            <p:nvPr/>
          </p:nvSpPr>
          <p:spPr bwMode="auto">
            <a:xfrm>
              <a:off x="7462838" y="1731963"/>
              <a:ext cx="898525" cy="796925"/>
            </a:xfrm>
            <a:custGeom>
              <a:avLst/>
              <a:gdLst>
                <a:gd name="T0" fmla="*/ 280 w 566"/>
                <a:gd name="T1" fmla="*/ 0 h 502"/>
                <a:gd name="T2" fmla="*/ 336 w 566"/>
                <a:gd name="T3" fmla="*/ 4 h 502"/>
                <a:gd name="T4" fmla="*/ 390 w 566"/>
                <a:gd name="T5" fmla="*/ 18 h 502"/>
                <a:gd name="T6" fmla="*/ 438 w 566"/>
                <a:gd name="T7" fmla="*/ 42 h 502"/>
                <a:gd name="T8" fmla="*/ 480 w 566"/>
                <a:gd name="T9" fmla="*/ 72 h 502"/>
                <a:gd name="T10" fmla="*/ 516 w 566"/>
                <a:gd name="T11" fmla="*/ 108 h 502"/>
                <a:gd name="T12" fmla="*/ 542 w 566"/>
                <a:gd name="T13" fmla="*/ 150 h 502"/>
                <a:gd name="T14" fmla="*/ 560 w 566"/>
                <a:gd name="T15" fmla="*/ 196 h 502"/>
                <a:gd name="T16" fmla="*/ 566 w 566"/>
                <a:gd name="T17" fmla="*/ 248 h 502"/>
                <a:gd name="T18" fmla="*/ 566 w 566"/>
                <a:gd name="T19" fmla="*/ 272 h 502"/>
                <a:gd name="T20" fmla="*/ 554 w 566"/>
                <a:gd name="T21" fmla="*/ 322 h 502"/>
                <a:gd name="T22" fmla="*/ 534 w 566"/>
                <a:gd name="T23" fmla="*/ 368 h 502"/>
                <a:gd name="T24" fmla="*/ 504 w 566"/>
                <a:gd name="T25" fmla="*/ 408 h 502"/>
                <a:gd name="T26" fmla="*/ 466 w 566"/>
                <a:gd name="T27" fmla="*/ 442 h 502"/>
                <a:gd name="T28" fmla="*/ 422 w 566"/>
                <a:gd name="T29" fmla="*/ 470 h 502"/>
                <a:gd name="T30" fmla="*/ 370 w 566"/>
                <a:gd name="T31" fmla="*/ 490 h 502"/>
                <a:gd name="T32" fmla="*/ 316 w 566"/>
                <a:gd name="T33" fmla="*/ 500 h 502"/>
                <a:gd name="T34" fmla="*/ 286 w 566"/>
                <a:gd name="T35" fmla="*/ 502 h 502"/>
                <a:gd name="T36" fmla="*/ 230 w 566"/>
                <a:gd name="T37" fmla="*/ 498 h 502"/>
                <a:gd name="T38" fmla="*/ 176 w 566"/>
                <a:gd name="T39" fmla="*/ 484 h 502"/>
                <a:gd name="T40" fmla="*/ 128 w 566"/>
                <a:gd name="T41" fmla="*/ 462 h 502"/>
                <a:gd name="T42" fmla="*/ 86 w 566"/>
                <a:gd name="T43" fmla="*/ 432 h 502"/>
                <a:gd name="T44" fmla="*/ 50 w 566"/>
                <a:gd name="T45" fmla="*/ 396 h 502"/>
                <a:gd name="T46" fmla="*/ 24 w 566"/>
                <a:gd name="T47" fmla="*/ 354 h 502"/>
                <a:gd name="T48" fmla="*/ 6 w 566"/>
                <a:gd name="T49" fmla="*/ 306 h 502"/>
                <a:gd name="T50" fmla="*/ 0 w 566"/>
                <a:gd name="T51" fmla="*/ 256 h 502"/>
                <a:gd name="T52" fmla="*/ 0 w 566"/>
                <a:gd name="T53" fmla="*/ 230 h 502"/>
                <a:gd name="T54" fmla="*/ 12 w 566"/>
                <a:gd name="T55" fmla="*/ 182 h 502"/>
                <a:gd name="T56" fmla="*/ 32 w 566"/>
                <a:gd name="T57" fmla="*/ 136 h 502"/>
                <a:gd name="T58" fmla="*/ 62 w 566"/>
                <a:gd name="T59" fmla="*/ 96 h 502"/>
                <a:gd name="T60" fmla="*/ 100 w 566"/>
                <a:gd name="T61" fmla="*/ 60 h 502"/>
                <a:gd name="T62" fmla="*/ 144 w 566"/>
                <a:gd name="T63" fmla="*/ 34 h 502"/>
                <a:gd name="T64" fmla="*/ 196 w 566"/>
                <a:gd name="T65" fmla="*/ 14 h 502"/>
                <a:gd name="T66" fmla="*/ 250 w 566"/>
                <a:gd name="T67" fmla="*/ 2 h 502"/>
                <a:gd name="T68" fmla="*/ 280 w 566"/>
                <a:gd name="T69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6" h="502">
                  <a:moveTo>
                    <a:pt x="280" y="0"/>
                  </a:moveTo>
                  <a:lnTo>
                    <a:pt x="280" y="0"/>
                  </a:lnTo>
                  <a:lnTo>
                    <a:pt x="308" y="2"/>
                  </a:lnTo>
                  <a:lnTo>
                    <a:pt x="336" y="4"/>
                  </a:lnTo>
                  <a:lnTo>
                    <a:pt x="364" y="10"/>
                  </a:lnTo>
                  <a:lnTo>
                    <a:pt x="390" y="18"/>
                  </a:lnTo>
                  <a:lnTo>
                    <a:pt x="414" y="30"/>
                  </a:lnTo>
                  <a:lnTo>
                    <a:pt x="438" y="42"/>
                  </a:lnTo>
                  <a:lnTo>
                    <a:pt x="460" y="56"/>
                  </a:lnTo>
                  <a:lnTo>
                    <a:pt x="480" y="72"/>
                  </a:lnTo>
                  <a:lnTo>
                    <a:pt x="498" y="88"/>
                  </a:lnTo>
                  <a:lnTo>
                    <a:pt x="516" y="108"/>
                  </a:lnTo>
                  <a:lnTo>
                    <a:pt x="530" y="128"/>
                  </a:lnTo>
                  <a:lnTo>
                    <a:pt x="542" y="150"/>
                  </a:lnTo>
                  <a:lnTo>
                    <a:pt x="552" y="172"/>
                  </a:lnTo>
                  <a:lnTo>
                    <a:pt x="560" y="196"/>
                  </a:lnTo>
                  <a:lnTo>
                    <a:pt x="564" y="222"/>
                  </a:lnTo>
                  <a:lnTo>
                    <a:pt x="566" y="248"/>
                  </a:lnTo>
                  <a:lnTo>
                    <a:pt x="566" y="248"/>
                  </a:lnTo>
                  <a:lnTo>
                    <a:pt x="566" y="272"/>
                  </a:lnTo>
                  <a:lnTo>
                    <a:pt x="562" y="298"/>
                  </a:lnTo>
                  <a:lnTo>
                    <a:pt x="554" y="322"/>
                  </a:lnTo>
                  <a:lnTo>
                    <a:pt x="546" y="346"/>
                  </a:lnTo>
                  <a:lnTo>
                    <a:pt x="534" y="368"/>
                  </a:lnTo>
                  <a:lnTo>
                    <a:pt x="520" y="388"/>
                  </a:lnTo>
                  <a:lnTo>
                    <a:pt x="504" y="408"/>
                  </a:lnTo>
                  <a:lnTo>
                    <a:pt x="486" y="426"/>
                  </a:lnTo>
                  <a:lnTo>
                    <a:pt x="466" y="442"/>
                  </a:lnTo>
                  <a:lnTo>
                    <a:pt x="444" y="456"/>
                  </a:lnTo>
                  <a:lnTo>
                    <a:pt x="422" y="470"/>
                  </a:lnTo>
                  <a:lnTo>
                    <a:pt x="396" y="480"/>
                  </a:lnTo>
                  <a:lnTo>
                    <a:pt x="370" y="490"/>
                  </a:lnTo>
                  <a:lnTo>
                    <a:pt x="344" y="496"/>
                  </a:lnTo>
                  <a:lnTo>
                    <a:pt x="316" y="500"/>
                  </a:lnTo>
                  <a:lnTo>
                    <a:pt x="286" y="502"/>
                  </a:lnTo>
                  <a:lnTo>
                    <a:pt x="286" y="502"/>
                  </a:lnTo>
                  <a:lnTo>
                    <a:pt x="258" y="502"/>
                  </a:lnTo>
                  <a:lnTo>
                    <a:pt x="230" y="498"/>
                  </a:lnTo>
                  <a:lnTo>
                    <a:pt x="202" y="492"/>
                  </a:lnTo>
                  <a:lnTo>
                    <a:pt x="176" y="484"/>
                  </a:lnTo>
                  <a:lnTo>
                    <a:pt x="152" y="474"/>
                  </a:lnTo>
                  <a:lnTo>
                    <a:pt x="128" y="462"/>
                  </a:lnTo>
                  <a:lnTo>
                    <a:pt x="106" y="448"/>
                  </a:lnTo>
                  <a:lnTo>
                    <a:pt x="86" y="432"/>
                  </a:lnTo>
                  <a:lnTo>
                    <a:pt x="68" y="414"/>
                  </a:lnTo>
                  <a:lnTo>
                    <a:pt x="50" y="396"/>
                  </a:lnTo>
                  <a:lnTo>
                    <a:pt x="36" y="374"/>
                  </a:lnTo>
                  <a:lnTo>
                    <a:pt x="24" y="354"/>
                  </a:lnTo>
                  <a:lnTo>
                    <a:pt x="14" y="330"/>
                  </a:lnTo>
                  <a:lnTo>
                    <a:pt x="6" y="306"/>
                  </a:lnTo>
                  <a:lnTo>
                    <a:pt x="2" y="28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4" y="206"/>
                  </a:lnTo>
                  <a:lnTo>
                    <a:pt x="12" y="182"/>
                  </a:lnTo>
                  <a:lnTo>
                    <a:pt x="20" y="158"/>
                  </a:lnTo>
                  <a:lnTo>
                    <a:pt x="32" y="136"/>
                  </a:lnTo>
                  <a:lnTo>
                    <a:pt x="46" y="116"/>
                  </a:lnTo>
                  <a:lnTo>
                    <a:pt x="62" y="96"/>
                  </a:lnTo>
                  <a:lnTo>
                    <a:pt x="80" y="78"/>
                  </a:lnTo>
                  <a:lnTo>
                    <a:pt x="100" y="60"/>
                  </a:lnTo>
                  <a:lnTo>
                    <a:pt x="122" y="46"/>
                  </a:lnTo>
                  <a:lnTo>
                    <a:pt x="144" y="34"/>
                  </a:lnTo>
                  <a:lnTo>
                    <a:pt x="170" y="22"/>
                  </a:lnTo>
                  <a:lnTo>
                    <a:pt x="196" y="14"/>
                  </a:lnTo>
                  <a:lnTo>
                    <a:pt x="222" y="6"/>
                  </a:lnTo>
                  <a:lnTo>
                    <a:pt x="250" y="2"/>
                  </a:lnTo>
                  <a:lnTo>
                    <a:pt x="280" y="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1" name="Freeform 60"/>
            <p:cNvSpPr>
              <a:spLocks/>
            </p:cNvSpPr>
            <p:nvPr/>
          </p:nvSpPr>
          <p:spPr bwMode="auto">
            <a:xfrm>
              <a:off x="7469188" y="1747838"/>
              <a:ext cx="879475" cy="765175"/>
            </a:xfrm>
            <a:custGeom>
              <a:avLst/>
              <a:gdLst>
                <a:gd name="T0" fmla="*/ 274 w 554"/>
                <a:gd name="T1" fmla="*/ 0 h 482"/>
                <a:gd name="T2" fmla="*/ 330 w 554"/>
                <a:gd name="T3" fmla="*/ 4 h 482"/>
                <a:gd name="T4" fmla="*/ 382 w 554"/>
                <a:gd name="T5" fmla="*/ 18 h 482"/>
                <a:gd name="T6" fmla="*/ 430 w 554"/>
                <a:gd name="T7" fmla="*/ 38 h 482"/>
                <a:gd name="T8" fmla="*/ 470 w 554"/>
                <a:gd name="T9" fmla="*/ 68 h 482"/>
                <a:gd name="T10" fmla="*/ 504 w 554"/>
                <a:gd name="T11" fmla="*/ 102 h 482"/>
                <a:gd name="T12" fmla="*/ 532 w 554"/>
                <a:gd name="T13" fmla="*/ 144 h 482"/>
                <a:gd name="T14" fmla="*/ 548 w 554"/>
                <a:gd name="T15" fmla="*/ 188 h 482"/>
                <a:gd name="T16" fmla="*/ 554 w 554"/>
                <a:gd name="T17" fmla="*/ 236 h 482"/>
                <a:gd name="T18" fmla="*/ 554 w 554"/>
                <a:gd name="T19" fmla="*/ 262 h 482"/>
                <a:gd name="T20" fmla="*/ 542 w 554"/>
                <a:gd name="T21" fmla="*/ 308 h 482"/>
                <a:gd name="T22" fmla="*/ 522 w 554"/>
                <a:gd name="T23" fmla="*/ 352 h 482"/>
                <a:gd name="T24" fmla="*/ 494 w 554"/>
                <a:gd name="T25" fmla="*/ 390 h 482"/>
                <a:gd name="T26" fmla="*/ 456 w 554"/>
                <a:gd name="T27" fmla="*/ 424 h 482"/>
                <a:gd name="T28" fmla="*/ 412 w 554"/>
                <a:gd name="T29" fmla="*/ 450 h 482"/>
                <a:gd name="T30" fmla="*/ 364 w 554"/>
                <a:gd name="T31" fmla="*/ 470 h 482"/>
                <a:gd name="T32" fmla="*/ 310 w 554"/>
                <a:gd name="T33" fmla="*/ 480 h 482"/>
                <a:gd name="T34" fmla="*/ 282 w 554"/>
                <a:gd name="T35" fmla="*/ 482 h 482"/>
                <a:gd name="T36" fmla="*/ 226 w 554"/>
                <a:gd name="T37" fmla="*/ 478 h 482"/>
                <a:gd name="T38" fmla="*/ 174 w 554"/>
                <a:gd name="T39" fmla="*/ 464 h 482"/>
                <a:gd name="T40" fmla="*/ 126 w 554"/>
                <a:gd name="T41" fmla="*/ 444 h 482"/>
                <a:gd name="T42" fmla="*/ 84 w 554"/>
                <a:gd name="T43" fmla="*/ 414 h 482"/>
                <a:gd name="T44" fmla="*/ 50 w 554"/>
                <a:gd name="T45" fmla="*/ 380 h 482"/>
                <a:gd name="T46" fmla="*/ 24 w 554"/>
                <a:gd name="T47" fmla="*/ 338 h 482"/>
                <a:gd name="T48" fmla="*/ 8 w 554"/>
                <a:gd name="T49" fmla="*/ 294 h 482"/>
                <a:gd name="T50" fmla="*/ 0 w 554"/>
                <a:gd name="T51" fmla="*/ 246 h 482"/>
                <a:gd name="T52" fmla="*/ 2 w 554"/>
                <a:gd name="T53" fmla="*/ 220 h 482"/>
                <a:gd name="T54" fmla="*/ 12 w 554"/>
                <a:gd name="T55" fmla="*/ 174 h 482"/>
                <a:gd name="T56" fmla="*/ 32 w 554"/>
                <a:gd name="T57" fmla="*/ 130 h 482"/>
                <a:gd name="T58" fmla="*/ 62 w 554"/>
                <a:gd name="T59" fmla="*/ 92 h 482"/>
                <a:gd name="T60" fmla="*/ 98 w 554"/>
                <a:gd name="T61" fmla="*/ 58 h 482"/>
                <a:gd name="T62" fmla="*/ 142 w 554"/>
                <a:gd name="T63" fmla="*/ 32 h 482"/>
                <a:gd name="T64" fmla="*/ 192 w 554"/>
                <a:gd name="T65" fmla="*/ 12 h 482"/>
                <a:gd name="T66" fmla="*/ 246 w 554"/>
                <a:gd name="T67" fmla="*/ 2 h 482"/>
                <a:gd name="T68" fmla="*/ 274 w 554"/>
                <a:gd name="T6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4" h="482">
                  <a:moveTo>
                    <a:pt x="274" y="0"/>
                  </a:moveTo>
                  <a:lnTo>
                    <a:pt x="274" y="0"/>
                  </a:lnTo>
                  <a:lnTo>
                    <a:pt x="302" y="0"/>
                  </a:lnTo>
                  <a:lnTo>
                    <a:pt x="330" y="4"/>
                  </a:lnTo>
                  <a:lnTo>
                    <a:pt x="356" y="10"/>
                  </a:lnTo>
                  <a:lnTo>
                    <a:pt x="382" y="18"/>
                  </a:lnTo>
                  <a:lnTo>
                    <a:pt x="406" y="28"/>
                  </a:lnTo>
                  <a:lnTo>
                    <a:pt x="430" y="38"/>
                  </a:lnTo>
                  <a:lnTo>
                    <a:pt x="450" y="52"/>
                  </a:lnTo>
                  <a:lnTo>
                    <a:pt x="470" y="68"/>
                  </a:lnTo>
                  <a:lnTo>
                    <a:pt x="488" y="84"/>
                  </a:lnTo>
                  <a:lnTo>
                    <a:pt x="504" y="102"/>
                  </a:lnTo>
                  <a:lnTo>
                    <a:pt x="520" y="122"/>
                  </a:lnTo>
                  <a:lnTo>
                    <a:pt x="532" y="144"/>
                  </a:lnTo>
                  <a:lnTo>
                    <a:pt x="540" y="166"/>
                  </a:lnTo>
                  <a:lnTo>
                    <a:pt x="548" y="188"/>
                  </a:lnTo>
                  <a:lnTo>
                    <a:pt x="552" y="212"/>
                  </a:lnTo>
                  <a:lnTo>
                    <a:pt x="554" y="236"/>
                  </a:lnTo>
                  <a:lnTo>
                    <a:pt x="554" y="236"/>
                  </a:lnTo>
                  <a:lnTo>
                    <a:pt x="554" y="262"/>
                  </a:lnTo>
                  <a:lnTo>
                    <a:pt x="550" y="286"/>
                  </a:lnTo>
                  <a:lnTo>
                    <a:pt x="542" y="308"/>
                  </a:lnTo>
                  <a:lnTo>
                    <a:pt x="534" y="330"/>
                  </a:lnTo>
                  <a:lnTo>
                    <a:pt x="522" y="352"/>
                  </a:lnTo>
                  <a:lnTo>
                    <a:pt x="510" y="372"/>
                  </a:lnTo>
                  <a:lnTo>
                    <a:pt x="494" y="390"/>
                  </a:lnTo>
                  <a:lnTo>
                    <a:pt x="476" y="408"/>
                  </a:lnTo>
                  <a:lnTo>
                    <a:pt x="456" y="424"/>
                  </a:lnTo>
                  <a:lnTo>
                    <a:pt x="436" y="438"/>
                  </a:lnTo>
                  <a:lnTo>
                    <a:pt x="412" y="450"/>
                  </a:lnTo>
                  <a:lnTo>
                    <a:pt x="388" y="462"/>
                  </a:lnTo>
                  <a:lnTo>
                    <a:pt x="364" y="470"/>
                  </a:lnTo>
                  <a:lnTo>
                    <a:pt x="336" y="476"/>
                  </a:lnTo>
                  <a:lnTo>
                    <a:pt x="310" y="480"/>
                  </a:lnTo>
                  <a:lnTo>
                    <a:pt x="282" y="482"/>
                  </a:lnTo>
                  <a:lnTo>
                    <a:pt x="282" y="482"/>
                  </a:lnTo>
                  <a:lnTo>
                    <a:pt x="252" y="482"/>
                  </a:lnTo>
                  <a:lnTo>
                    <a:pt x="226" y="478"/>
                  </a:lnTo>
                  <a:lnTo>
                    <a:pt x="198" y="472"/>
                  </a:lnTo>
                  <a:lnTo>
                    <a:pt x="174" y="464"/>
                  </a:lnTo>
                  <a:lnTo>
                    <a:pt x="150" y="454"/>
                  </a:lnTo>
                  <a:lnTo>
                    <a:pt x="126" y="444"/>
                  </a:lnTo>
                  <a:lnTo>
                    <a:pt x="104" y="430"/>
                  </a:lnTo>
                  <a:lnTo>
                    <a:pt x="84" y="414"/>
                  </a:lnTo>
                  <a:lnTo>
                    <a:pt x="66" y="398"/>
                  </a:lnTo>
                  <a:lnTo>
                    <a:pt x="50" y="380"/>
                  </a:lnTo>
                  <a:lnTo>
                    <a:pt x="36" y="360"/>
                  </a:lnTo>
                  <a:lnTo>
                    <a:pt x="24" y="338"/>
                  </a:lnTo>
                  <a:lnTo>
                    <a:pt x="14" y="316"/>
                  </a:lnTo>
                  <a:lnTo>
                    <a:pt x="8" y="294"/>
                  </a:lnTo>
                  <a:lnTo>
                    <a:pt x="2" y="270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2" y="220"/>
                  </a:lnTo>
                  <a:lnTo>
                    <a:pt x="6" y="196"/>
                  </a:lnTo>
                  <a:lnTo>
                    <a:pt x="12" y="174"/>
                  </a:lnTo>
                  <a:lnTo>
                    <a:pt x="22" y="152"/>
                  </a:lnTo>
                  <a:lnTo>
                    <a:pt x="32" y="130"/>
                  </a:lnTo>
                  <a:lnTo>
                    <a:pt x="46" y="110"/>
                  </a:lnTo>
                  <a:lnTo>
                    <a:pt x="62" y="92"/>
                  </a:lnTo>
                  <a:lnTo>
                    <a:pt x="80" y="74"/>
                  </a:lnTo>
                  <a:lnTo>
                    <a:pt x="98" y="58"/>
                  </a:lnTo>
                  <a:lnTo>
                    <a:pt x="120" y="44"/>
                  </a:lnTo>
                  <a:lnTo>
                    <a:pt x="142" y="32"/>
                  </a:lnTo>
                  <a:lnTo>
                    <a:pt x="166" y="20"/>
                  </a:lnTo>
                  <a:lnTo>
                    <a:pt x="192" y="12"/>
                  </a:lnTo>
                  <a:lnTo>
                    <a:pt x="218" y="6"/>
                  </a:lnTo>
                  <a:lnTo>
                    <a:pt x="246" y="2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2" name="Freeform 61"/>
            <p:cNvSpPr>
              <a:spLocks/>
            </p:cNvSpPr>
            <p:nvPr/>
          </p:nvSpPr>
          <p:spPr bwMode="auto">
            <a:xfrm>
              <a:off x="7478713" y="1763713"/>
              <a:ext cx="857250" cy="733425"/>
            </a:xfrm>
            <a:custGeom>
              <a:avLst/>
              <a:gdLst>
                <a:gd name="T0" fmla="*/ 266 w 540"/>
                <a:gd name="T1" fmla="*/ 0 h 462"/>
                <a:gd name="T2" fmla="*/ 320 w 540"/>
                <a:gd name="T3" fmla="*/ 4 h 462"/>
                <a:gd name="T4" fmla="*/ 372 w 540"/>
                <a:gd name="T5" fmla="*/ 16 h 462"/>
                <a:gd name="T6" fmla="*/ 418 w 540"/>
                <a:gd name="T7" fmla="*/ 36 h 462"/>
                <a:gd name="T8" fmla="*/ 458 w 540"/>
                <a:gd name="T9" fmla="*/ 64 h 462"/>
                <a:gd name="T10" fmla="*/ 492 w 540"/>
                <a:gd name="T11" fmla="*/ 98 h 462"/>
                <a:gd name="T12" fmla="*/ 518 w 540"/>
                <a:gd name="T13" fmla="*/ 136 h 462"/>
                <a:gd name="T14" fmla="*/ 534 w 540"/>
                <a:gd name="T15" fmla="*/ 180 h 462"/>
                <a:gd name="T16" fmla="*/ 540 w 540"/>
                <a:gd name="T17" fmla="*/ 226 h 462"/>
                <a:gd name="T18" fmla="*/ 540 w 540"/>
                <a:gd name="T19" fmla="*/ 250 h 462"/>
                <a:gd name="T20" fmla="*/ 530 w 540"/>
                <a:gd name="T21" fmla="*/ 296 h 462"/>
                <a:gd name="T22" fmla="*/ 510 w 540"/>
                <a:gd name="T23" fmla="*/ 336 h 462"/>
                <a:gd name="T24" fmla="*/ 480 w 540"/>
                <a:gd name="T25" fmla="*/ 374 h 462"/>
                <a:gd name="T26" fmla="*/ 444 w 540"/>
                <a:gd name="T27" fmla="*/ 406 h 462"/>
                <a:gd name="T28" fmla="*/ 402 w 540"/>
                <a:gd name="T29" fmla="*/ 432 h 462"/>
                <a:gd name="T30" fmla="*/ 354 w 540"/>
                <a:gd name="T31" fmla="*/ 450 h 462"/>
                <a:gd name="T32" fmla="*/ 302 w 540"/>
                <a:gd name="T33" fmla="*/ 460 h 462"/>
                <a:gd name="T34" fmla="*/ 274 w 540"/>
                <a:gd name="T35" fmla="*/ 462 h 462"/>
                <a:gd name="T36" fmla="*/ 220 w 540"/>
                <a:gd name="T37" fmla="*/ 458 h 462"/>
                <a:gd name="T38" fmla="*/ 168 w 540"/>
                <a:gd name="T39" fmla="*/ 446 h 462"/>
                <a:gd name="T40" fmla="*/ 122 w 540"/>
                <a:gd name="T41" fmla="*/ 424 h 462"/>
                <a:gd name="T42" fmla="*/ 82 w 540"/>
                <a:gd name="T43" fmla="*/ 396 h 462"/>
                <a:gd name="T44" fmla="*/ 48 w 540"/>
                <a:gd name="T45" fmla="*/ 364 h 462"/>
                <a:gd name="T46" fmla="*/ 22 w 540"/>
                <a:gd name="T47" fmla="*/ 324 h 462"/>
                <a:gd name="T48" fmla="*/ 6 w 540"/>
                <a:gd name="T49" fmla="*/ 282 h 462"/>
                <a:gd name="T50" fmla="*/ 0 w 540"/>
                <a:gd name="T51" fmla="*/ 234 h 462"/>
                <a:gd name="T52" fmla="*/ 0 w 540"/>
                <a:gd name="T53" fmla="*/ 212 h 462"/>
                <a:gd name="T54" fmla="*/ 10 w 540"/>
                <a:gd name="T55" fmla="*/ 166 h 462"/>
                <a:gd name="T56" fmla="*/ 30 w 540"/>
                <a:gd name="T57" fmla="*/ 124 h 462"/>
                <a:gd name="T58" fmla="*/ 60 w 540"/>
                <a:gd name="T59" fmla="*/ 86 h 462"/>
                <a:gd name="T60" fmla="*/ 96 w 540"/>
                <a:gd name="T61" fmla="*/ 54 h 462"/>
                <a:gd name="T62" fmla="*/ 138 w 540"/>
                <a:gd name="T63" fmla="*/ 30 h 462"/>
                <a:gd name="T64" fmla="*/ 186 w 540"/>
                <a:gd name="T65" fmla="*/ 10 h 462"/>
                <a:gd name="T66" fmla="*/ 238 w 540"/>
                <a:gd name="T67" fmla="*/ 0 h 462"/>
                <a:gd name="T68" fmla="*/ 266 w 540"/>
                <a:gd name="T6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0" h="462">
                  <a:moveTo>
                    <a:pt x="266" y="0"/>
                  </a:moveTo>
                  <a:lnTo>
                    <a:pt x="266" y="0"/>
                  </a:lnTo>
                  <a:lnTo>
                    <a:pt x="294" y="0"/>
                  </a:lnTo>
                  <a:lnTo>
                    <a:pt x="320" y="4"/>
                  </a:lnTo>
                  <a:lnTo>
                    <a:pt x="346" y="8"/>
                  </a:lnTo>
                  <a:lnTo>
                    <a:pt x="372" y="16"/>
                  </a:lnTo>
                  <a:lnTo>
                    <a:pt x="396" y="26"/>
                  </a:lnTo>
                  <a:lnTo>
                    <a:pt x="418" y="36"/>
                  </a:lnTo>
                  <a:lnTo>
                    <a:pt x="440" y="50"/>
                  </a:lnTo>
                  <a:lnTo>
                    <a:pt x="458" y="64"/>
                  </a:lnTo>
                  <a:lnTo>
                    <a:pt x="476" y="80"/>
                  </a:lnTo>
                  <a:lnTo>
                    <a:pt x="492" y="98"/>
                  </a:lnTo>
                  <a:lnTo>
                    <a:pt x="506" y="116"/>
                  </a:lnTo>
                  <a:lnTo>
                    <a:pt x="518" y="136"/>
                  </a:lnTo>
                  <a:lnTo>
                    <a:pt x="528" y="158"/>
                  </a:lnTo>
                  <a:lnTo>
                    <a:pt x="534" y="180"/>
                  </a:lnTo>
                  <a:lnTo>
                    <a:pt x="538" y="202"/>
                  </a:lnTo>
                  <a:lnTo>
                    <a:pt x="540" y="226"/>
                  </a:lnTo>
                  <a:lnTo>
                    <a:pt x="540" y="226"/>
                  </a:lnTo>
                  <a:lnTo>
                    <a:pt x="540" y="250"/>
                  </a:lnTo>
                  <a:lnTo>
                    <a:pt x="536" y="272"/>
                  </a:lnTo>
                  <a:lnTo>
                    <a:pt x="530" y="296"/>
                  </a:lnTo>
                  <a:lnTo>
                    <a:pt x="520" y="316"/>
                  </a:lnTo>
                  <a:lnTo>
                    <a:pt x="510" y="336"/>
                  </a:lnTo>
                  <a:lnTo>
                    <a:pt x="496" y="356"/>
                  </a:lnTo>
                  <a:lnTo>
                    <a:pt x="480" y="374"/>
                  </a:lnTo>
                  <a:lnTo>
                    <a:pt x="464" y="390"/>
                  </a:lnTo>
                  <a:lnTo>
                    <a:pt x="444" y="406"/>
                  </a:lnTo>
                  <a:lnTo>
                    <a:pt x="424" y="420"/>
                  </a:lnTo>
                  <a:lnTo>
                    <a:pt x="402" y="432"/>
                  </a:lnTo>
                  <a:lnTo>
                    <a:pt x="378" y="442"/>
                  </a:lnTo>
                  <a:lnTo>
                    <a:pt x="354" y="450"/>
                  </a:lnTo>
                  <a:lnTo>
                    <a:pt x="328" y="456"/>
                  </a:lnTo>
                  <a:lnTo>
                    <a:pt x="302" y="460"/>
                  </a:lnTo>
                  <a:lnTo>
                    <a:pt x="274" y="462"/>
                  </a:lnTo>
                  <a:lnTo>
                    <a:pt x="274" y="462"/>
                  </a:lnTo>
                  <a:lnTo>
                    <a:pt x="246" y="460"/>
                  </a:lnTo>
                  <a:lnTo>
                    <a:pt x="220" y="458"/>
                  </a:lnTo>
                  <a:lnTo>
                    <a:pt x="194" y="452"/>
                  </a:lnTo>
                  <a:lnTo>
                    <a:pt x="168" y="446"/>
                  </a:lnTo>
                  <a:lnTo>
                    <a:pt x="144" y="436"/>
                  </a:lnTo>
                  <a:lnTo>
                    <a:pt x="122" y="424"/>
                  </a:lnTo>
                  <a:lnTo>
                    <a:pt x="100" y="412"/>
                  </a:lnTo>
                  <a:lnTo>
                    <a:pt x="82" y="396"/>
                  </a:lnTo>
                  <a:lnTo>
                    <a:pt x="64" y="380"/>
                  </a:lnTo>
                  <a:lnTo>
                    <a:pt x="48" y="364"/>
                  </a:lnTo>
                  <a:lnTo>
                    <a:pt x="34" y="344"/>
                  </a:lnTo>
                  <a:lnTo>
                    <a:pt x="22" y="324"/>
                  </a:lnTo>
                  <a:lnTo>
                    <a:pt x="12" y="304"/>
                  </a:lnTo>
                  <a:lnTo>
                    <a:pt x="6" y="282"/>
                  </a:lnTo>
                  <a:lnTo>
                    <a:pt x="2" y="258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0" y="212"/>
                  </a:lnTo>
                  <a:lnTo>
                    <a:pt x="4" y="188"/>
                  </a:lnTo>
                  <a:lnTo>
                    <a:pt x="10" y="166"/>
                  </a:lnTo>
                  <a:lnTo>
                    <a:pt x="20" y="144"/>
                  </a:lnTo>
                  <a:lnTo>
                    <a:pt x="30" y="124"/>
                  </a:lnTo>
                  <a:lnTo>
                    <a:pt x="44" y="104"/>
                  </a:lnTo>
                  <a:lnTo>
                    <a:pt x="60" y="86"/>
                  </a:lnTo>
                  <a:lnTo>
                    <a:pt x="76" y="70"/>
                  </a:lnTo>
                  <a:lnTo>
                    <a:pt x="96" y="54"/>
                  </a:lnTo>
                  <a:lnTo>
                    <a:pt x="116" y="42"/>
                  </a:lnTo>
                  <a:lnTo>
                    <a:pt x="138" y="30"/>
                  </a:lnTo>
                  <a:lnTo>
                    <a:pt x="162" y="20"/>
                  </a:lnTo>
                  <a:lnTo>
                    <a:pt x="186" y="10"/>
                  </a:lnTo>
                  <a:lnTo>
                    <a:pt x="212" y="4"/>
                  </a:lnTo>
                  <a:lnTo>
                    <a:pt x="238" y="0"/>
                  </a:lnTo>
                  <a:lnTo>
                    <a:pt x="266" y="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E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3" name="Freeform 62"/>
            <p:cNvSpPr>
              <a:spLocks/>
            </p:cNvSpPr>
            <p:nvPr/>
          </p:nvSpPr>
          <p:spPr bwMode="auto">
            <a:xfrm>
              <a:off x="7485063" y="1776413"/>
              <a:ext cx="838200" cy="704850"/>
            </a:xfrm>
            <a:custGeom>
              <a:avLst/>
              <a:gdLst>
                <a:gd name="T0" fmla="*/ 262 w 528"/>
                <a:gd name="T1" fmla="*/ 0 h 444"/>
                <a:gd name="T2" fmla="*/ 314 w 528"/>
                <a:gd name="T3" fmla="*/ 4 h 444"/>
                <a:gd name="T4" fmla="*/ 364 w 528"/>
                <a:gd name="T5" fmla="*/ 16 h 444"/>
                <a:gd name="T6" fmla="*/ 410 w 528"/>
                <a:gd name="T7" fmla="*/ 36 h 444"/>
                <a:gd name="T8" fmla="*/ 448 w 528"/>
                <a:gd name="T9" fmla="*/ 62 h 444"/>
                <a:gd name="T10" fmla="*/ 482 w 528"/>
                <a:gd name="T11" fmla="*/ 94 h 444"/>
                <a:gd name="T12" fmla="*/ 506 w 528"/>
                <a:gd name="T13" fmla="*/ 132 h 444"/>
                <a:gd name="T14" fmla="*/ 522 w 528"/>
                <a:gd name="T15" fmla="*/ 174 h 444"/>
                <a:gd name="T16" fmla="*/ 528 w 528"/>
                <a:gd name="T17" fmla="*/ 218 h 444"/>
                <a:gd name="T18" fmla="*/ 528 w 528"/>
                <a:gd name="T19" fmla="*/ 240 h 444"/>
                <a:gd name="T20" fmla="*/ 518 w 528"/>
                <a:gd name="T21" fmla="*/ 284 h 444"/>
                <a:gd name="T22" fmla="*/ 498 w 528"/>
                <a:gd name="T23" fmla="*/ 324 h 444"/>
                <a:gd name="T24" fmla="*/ 470 w 528"/>
                <a:gd name="T25" fmla="*/ 360 h 444"/>
                <a:gd name="T26" fmla="*/ 436 w 528"/>
                <a:gd name="T27" fmla="*/ 390 h 444"/>
                <a:gd name="T28" fmla="*/ 394 w 528"/>
                <a:gd name="T29" fmla="*/ 414 h 444"/>
                <a:gd name="T30" fmla="*/ 346 w 528"/>
                <a:gd name="T31" fmla="*/ 432 h 444"/>
                <a:gd name="T32" fmla="*/ 294 w 528"/>
                <a:gd name="T33" fmla="*/ 442 h 444"/>
                <a:gd name="T34" fmla="*/ 268 w 528"/>
                <a:gd name="T35" fmla="*/ 444 h 444"/>
                <a:gd name="T36" fmla="*/ 214 w 528"/>
                <a:gd name="T37" fmla="*/ 440 h 444"/>
                <a:gd name="T38" fmla="*/ 166 w 528"/>
                <a:gd name="T39" fmla="*/ 428 h 444"/>
                <a:gd name="T40" fmla="*/ 120 w 528"/>
                <a:gd name="T41" fmla="*/ 408 h 444"/>
                <a:gd name="T42" fmla="*/ 80 w 528"/>
                <a:gd name="T43" fmla="*/ 382 h 444"/>
                <a:gd name="T44" fmla="*/ 48 w 528"/>
                <a:gd name="T45" fmla="*/ 348 h 444"/>
                <a:gd name="T46" fmla="*/ 22 w 528"/>
                <a:gd name="T47" fmla="*/ 312 h 444"/>
                <a:gd name="T48" fmla="*/ 6 w 528"/>
                <a:gd name="T49" fmla="*/ 270 h 444"/>
                <a:gd name="T50" fmla="*/ 0 w 528"/>
                <a:gd name="T51" fmla="*/ 226 h 444"/>
                <a:gd name="T52" fmla="*/ 2 w 528"/>
                <a:gd name="T53" fmla="*/ 204 h 444"/>
                <a:gd name="T54" fmla="*/ 12 w 528"/>
                <a:gd name="T55" fmla="*/ 160 h 444"/>
                <a:gd name="T56" fmla="*/ 30 w 528"/>
                <a:gd name="T57" fmla="*/ 120 h 444"/>
                <a:gd name="T58" fmla="*/ 58 w 528"/>
                <a:gd name="T59" fmla="*/ 84 h 444"/>
                <a:gd name="T60" fmla="*/ 94 w 528"/>
                <a:gd name="T61" fmla="*/ 54 h 444"/>
                <a:gd name="T62" fmla="*/ 136 w 528"/>
                <a:gd name="T63" fmla="*/ 30 h 444"/>
                <a:gd name="T64" fmla="*/ 182 w 528"/>
                <a:gd name="T65" fmla="*/ 12 h 444"/>
                <a:gd name="T66" fmla="*/ 234 w 528"/>
                <a:gd name="T67" fmla="*/ 2 h 444"/>
                <a:gd name="T68" fmla="*/ 262 w 528"/>
                <a:gd name="T6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8" h="444">
                  <a:moveTo>
                    <a:pt x="262" y="0"/>
                  </a:moveTo>
                  <a:lnTo>
                    <a:pt x="262" y="0"/>
                  </a:lnTo>
                  <a:lnTo>
                    <a:pt x="288" y="2"/>
                  </a:lnTo>
                  <a:lnTo>
                    <a:pt x="314" y="4"/>
                  </a:lnTo>
                  <a:lnTo>
                    <a:pt x="340" y="10"/>
                  </a:lnTo>
                  <a:lnTo>
                    <a:pt x="364" y="16"/>
                  </a:lnTo>
                  <a:lnTo>
                    <a:pt x="388" y="26"/>
                  </a:lnTo>
                  <a:lnTo>
                    <a:pt x="410" y="36"/>
                  </a:lnTo>
                  <a:lnTo>
                    <a:pt x="430" y="48"/>
                  </a:lnTo>
                  <a:lnTo>
                    <a:pt x="448" y="62"/>
                  </a:lnTo>
                  <a:lnTo>
                    <a:pt x="466" y="78"/>
                  </a:lnTo>
                  <a:lnTo>
                    <a:pt x="482" y="94"/>
                  </a:lnTo>
                  <a:lnTo>
                    <a:pt x="496" y="112"/>
                  </a:lnTo>
                  <a:lnTo>
                    <a:pt x="506" y="132"/>
                  </a:lnTo>
                  <a:lnTo>
                    <a:pt x="516" y="152"/>
                  </a:lnTo>
                  <a:lnTo>
                    <a:pt x="522" y="174"/>
                  </a:lnTo>
                  <a:lnTo>
                    <a:pt x="528" y="196"/>
                  </a:lnTo>
                  <a:lnTo>
                    <a:pt x="528" y="218"/>
                  </a:lnTo>
                  <a:lnTo>
                    <a:pt x="528" y="218"/>
                  </a:lnTo>
                  <a:lnTo>
                    <a:pt x="528" y="240"/>
                  </a:lnTo>
                  <a:lnTo>
                    <a:pt x="524" y="262"/>
                  </a:lnTo>
                  <a:lnTo>
                    <a:pt x="518" y="284"/>
                  </a:lnTo>
                  <a:lnTo>
                    <a:pt x="510" y="304"/>
                  </a:lnTo>
                  <a:lnTo>
                    <a:pt x="498" y="324"/>
                  </a:lnTo>
                  <a:lnTo>
                    <a:pt x="486" y="342"/>
                  </a:lnTo>
                  <a:lnTo>
                    <a:pt x="470" y="360"/>
                  </a:lnTo>
                  <a:lnTo>
                    <a:pt x="454" y="376"/>
                  </a:lnTo>
                  <a:lnTo>
                    <a:pt x="436" y="390"/>
                  </a:lnTo>
                  <a:lnTo>
                    <a:pt x="416" y="404"/>
                  </a:lnTo>
                  <a:lnTo>
                    <a:pt x="394" y="414"/>
                  </a:lnTo>
                  <a:lnTo>
                    <a:pt x="370" y="424"/>
                  </a:lnTo>
                  <a:lnTo>
                    <a:pt x="346" y="432"/>
                  </a:lnTo>
                  <a:lnTo>
                    <a:pt x="322" y="438"/>
                  </a:lnTo>
                  <a:lnTo>
                    <a:pt x="294" y="442"/>
                  </a:lnTo>
                  <a:lnTo>
                    <a:pt x="268" y="444"/>
                  </a:lnTo>
                  <a:lnTo>
                    <a:pt x="268" y="444"/>
                  </a:lnTo>
                  <a:lnTo>
                    <a:pt x="242" y="442"/>
                  </a:lnTo>
                  <a:lnTo>
                    <a:pt x="214" y="440"/>
                  </a:lnTo>
                  <a:lnTo>
                    <a:pt x="190" y="434"/>
                  </a:lnTo>
                  <a:lnTo>
                    <a:pt x="166" y="428"/>
                  </a:lnTo>
                  <a:lnTo>
                    <a:pt x="142" y="418"/>
                  </a:lnTo>
                  <a:lnTo>
                    <a:pt x="120" y="408"/>
                  </a:lnTo>
                  <a:lnTo>
                    <a:pt x="100" y="396"/>
                  </a:lnTo>
                  <a:lnTo>
                    <a:pt x="80" y="382"/>
                  </a:lnTo>
                  <a:lnTo>
                    <a:pt x="62" y="366"/>
                  </a:lnTo>
                  <a:lnTo>
                    <a:pt x="48" y="348"/>
                  </a:lnTo>
                  <a:lnTo>
                    <a:pt x="34" y="330"/>
                  </a:lnTo>
                  <a:lnTo>
                    <a:pt x="22" y="312"/>
                  </a:lnTo>
                  <a:lnTo>
                    <a:pt x="14" y="292"/>
                  </a:lnTo>
                  <a:lnTo>
                    <a:pt x="6" y="270"/>
                  </a:lnTo>
                  <a:lnTo>
                    <a:pt x="2" y="248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2" y="204"/>
                  </a:lnTo>
                  <a:lnTo>
                    <a:pt x="6" y="182"/>
                  </a:lnTo>
                  <a:lnTo>
                    <a:pt x="12" y="160"/>
                  </a:lnTo>
                  <a:lnTo>
                    <a:pt x="20" y="140"/>
                  </a:lnTo>
                  <a:lnTo>
                    <a:pt x="30" y="120"/>
                  </a:lnTo>
                  <a:lnTo>
                    <a:pt x="44" y="102"/>
                  </a:lnTo>
                  <a:lnTo>
                    <a:pt x="58" y="84"/>
                  </a:lnTo>
                  <a:lnTo>
                    <a:pt x="76" y="68"/>
                  </a:lnTo>
                  <a:lnTo>
                    <a:pt x="94" y="54"/>
                  </a:lnTo>
                  <a:lnTo>
                    <a:pt x="114" y="40"/>
                  </a:lnTo>
                  <a:lnTo>
                    <a:pt x="136" y="30"/>
                  </a:lnTo>
                  <a:lnTo>
                    <a:pt x="158" y="20"/>
                  </a:lnTo>
                  <a:lnTo>
                    <a:pt x="182" y="12"/>
                  </a:lnTo>
                  <a:lnTo>
                    <a:pt x="208" y="6"/>
                  </a:lnTo>
                  <a:lnTo>
                    <a:pt x="234" y="2"/>
                  </a:lnTo>
                  <a:lnTo>
                    <a:pt x="262" y="0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4" name="Freeform 63"/>
            <p:cNvSpPr>
              <a:spLocks/>
            </p:cNvSpPr>
            <p:nvPr/>
          </p:nvSpPr>
          <p:spPr bwMode="auto">
            <a:xfrm>
              <a:off x="7494588" y="1792288"/>
              <a:ext cx="819150" cy="673100"/>
            </a:xfrm>
            <a:custGeom>
              <a:avLst/>
              <a:gdLst>
                <a:gd name="T0" fmla="*/ 254 w 516"/>
                <a:gd name="T1" fmla="*/ 0 h 424"/>
                <a:gd name="T2" fmla="*/ 306 w 516"/>
                <a:gd name="T3" fmla="*/ 4 h 424"/>
                <a:gd name="T4" fmla="*/ 354 w 516"/>
                <a:gd name="T5" fmla="*/ 14 h 424"/>
                <a:gd name="T6" fmla="*/ 398 w 516"/>
                <a:gd name="T7" fmla="*/ 34 h 424"/>
                <a:gd name="T8" fmla="*/ 438 w 516"/>
                <a:gd name="T9" fmla="*/ 60 h 424"/>
                <a:gd name="T10" fmla="*/ 470 w 516"/>
                <a:gd name="T11" fmla="*/ 90 h 424"/>
                <a:gd name="T12" fmla="*/ 494 w 516"/>
                <a:gd name="T13" fmla="*/ 126 h 424"/>
                <a:gd name="T14" fmla="*/ 510 w 516"/>
                <a:gd name="T15" fmla="*/ 164 h 424"/>
                <a:gd name="T16" fmla="*/ 516 w 516"/>
                <a:gd name="T17" fmla="*/ 208 h 424"/>
                <a:gd name="T18" fmla="*/ 514 w 516"/>
                <a:gd name="T19" fmla="*/ 230 h 424"/>
                <a:gd name="T20" fmla="*/ 504 w 516"/>
                <a:gd name="T21" fmla="*/ 270 h 424"/>
                <a:gd name="T22" fmla="*/ 486 w 516"/>
                <a:gd name="T23" fmla="*/ 308 h 424"/>
                <a:gd name="T24" fmla="*/ 458 w 516"/>
                <a:gd name="T25" fmla="*/ 342 h 424"/>
                <a:gd name="T26" fmla="*/ 424 w 516"/>
                <a:gd name="T27" fmla="*/ 372 h 424"/>
                <a:gd name="T28" fmla="*/ 382 w 516"/>
                <a:gd name="T29" fmla="*/ 396 h 424"/>
                <a:gd name="T30" fmla="*/ 336 w 516"/>
                <a:gd name="T31" fmla="*/ 412 h 424"/>
                <a:gd name="T32" fmla="*/ 286 w 516"/>
                <a:gd name="T33" fmla="*/ 422 h 424"/>
                <a:gd name="T34" fmla="*/ 260 w 516"/>
                <a:gd name="T35" fmla="*/ 424 h 424"/>
                <a:gd name="T36" fmla="*/ 208 w 516"/>
                <a:gd name="T37" fmla="*/ 420 h 424"/>
                <a:gd name="T38" fmla="*/ 160 w 516"/>
                <a:gd name="T39" fmla="*/ 408 h 424"/>
                <a:gd name="T40" fmla="*/ 116 w 516"/>
                <a:gd name="T41" fmla="*/ 390 h 424"/>
                <a:gd name="T42" fmla="*/ 78 w 516"/>
                <a:gd name="T43" fmla="*/ 364 h 424"/>
                <a:gd name="T44" fmla="*/ 46 w 516"/>
                <a:gd name="T45" fmla="*/ 332 h 424"/>
                <a:gd name="T46" fmla="*/ 20 w 516"/>
                <a:gd name="T47" fmla="*/ 298 h 424"/>
                <a:gd name="T48" fmla="*/ 6 w 516"/>
                <a:gd name="T49" fmla="*/ 258 h 424"/>
                <a:gd name="T50" fmla="*/ 0 w 516"/>
                <a:gd name="T51" fmla="*/ 216 h 424"/>
                <a:gd name="T52" fmla="*/ 0 w 516"/>
                <a:gd name="T53" fmla="*/ 194 h 424"/>
                <a:gd name="T54" fmla="*/ 10 w 516"/>
                <a:gd name="T55" fmla="*/ 152 h 424"/>
                <a:gd name="T56" fmla="*/ 28 w 516"/>
                <a:gd name="T57" fmla="*/ 114 h 424"/>
                <a:gd name="T58" fmla="*/ 56 w 516"/>
                <a:gd name="T59" fmla="*/ 80 h 424"/>
                <a:gd name="T60" fmla="*/ 90 w 516"/>
                <a:gd name="T61" fmla="*/ 50 h 424"/>
                <a:gd name="T62" fmla="*/ 132 w 516"/>
                <a:gd name="T63" fmla="*/ 28 h 424"/>
                <a:gd name="T64" fmla="*/ 178 w 516"/>
                <a:gd name="T65" fmla="*/ 10 h 424"/>
                <a:gd name="T66" fmla="*/ 228 w 516"/>
                <a:gd name="T67" fmla="*/ 2 h 424"/>
                <a:gd name="T68" fmla="*/ 254 w 516"/>
                <a:gd name="T6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6" h="424">
                  <a:moveTo>
                    <a:pt x="254" y="0"/>
                  </a:moveTo>
                  <a:lnTo>
                    <a:pt x="254" y="0"/>
                  </a:lnTo>
                  <a:lnTo>
                    <a:pt x="280" y="0"/>
                  </a:lnTo>
                  <a:lnTo>
                    <a:pt x="306" y="4"/>
                  </a:lnTo>
                  <a:lnTo>
                    <a:pt x="330" y="8"/>
                  </a:lnTo>
                  <a:lnTo>
                    <a:pt x="354" y="14"/>
                  </a:lnTo>
                  <a:lnTo>
                    <a:pt x="378" y="24"/>
                  </a:lnTo>
                  <a:lnTo>
                    <a:pt x="398" y="34"/>
                  </a:lnTo>
                  <a:lnTo>
                    <a:pt x="418" y="46"/>
                  </a:lnTo>
                  <a:lnTo>
                    <a:pt x="438" y="60"/>
                  </a:lnTo>
                  <a:lnTo>
                    <a:pt x="454" y="74"/>
                  </a:lnTo>
                  <a:lnTo>
                    <a:pt x="470" y="90"/>
                  </a:lnTo>
                  <a:lnTo>
                    <a:pt x="482" y="108"/>
                  </a:lnTo>
                  <a:lnTo>
                    <a:pt x="494" y="126"/>
                  </a:lnTo>
                  <a:lnTo>
                    <a:pt x="502" y="144"/>
                  </a:lnTo>
                  <a:lnTo>
                    <a:pt x="510" y="164"/>
                  </a:lnTo>
                  <a:lnTo>
                    <a:pt x="514" y="186"/>
                  </a:lnTo>
                  <a:lnTo>
                    <a:pt x="516" y="208"/>
                  </a:lnTo>
                  <a:lnTo>
                    <a:pt x="516" y="208"/>
                  </a:lnTo>
                  <a:lnTo>
                    <a:pt x="514" y="230"/>
                  </a:lnTo>
                  <a:lnTo>
                    <a:pt x="510" y="250"/>
                  </a:lnTo>
                  <a:lnTo>
                    <a:pt x="504" y="270"/>
                  </a:lnTo>
                  <a:lnTo>
                    <a:pt x="496" y="290"/>
                  </a:lnTo>
                  <a:lnTo>
                    <a:pt x="486" y="308"/>
                  </a:lnTo>
                  <a:lnTo>
                    <a:pt x="472" y="326"/>
                  </a:lnTo>
                  <a:lnTo>
                    <a:pt x="458" y="342"/>
                  </a:lnTo>
                  <a:lnTo>
                    <a:pt x="442" y="358"/>
                  </a:lnTo>
                  <a:lnTo>
                    <a:pt x="424" y="372"/>
                  </a:lnTo>
                  <a:lnTo>
                    <a:pt x="404" y="384"/>
                  </a:lnTo>
                  <a:lnTo>
                    <a:pt x="382" y="396"/>
                  </a:lnTo>
                  <a:lnTo>
                    <a:pt x="360" y="404"/>
                  </a:lnTo>
                  <a:lnTo>
                    <a:pt x="336" y="412"/>
                  </a:lnTo>
                  <a:lnTo>
                    <a:pt x="312" y="418"/>
                  </a:lnTo>
                  <a:lnTo>
                    <a:pt x="286" y="422"/>
                  </a:lnTo>
                  <a:lnTo>
                    <a:pt x="260" y="424"/>
                  </a:lnTo>
                  <a:lnTo>
                    <a:pt x="260" y="424"/>
                  </a:lnTo>
                  <a:lnTo>
                    <a:pt x="234" y="422"/>
                  </a:lnTo>
                  <a:lnTo>
                    <a:pt x="208" y="420"/>
                  </a:lnTo>
                  <a:lnTo>
                    <a:pt x="184" y="414"/>
                  </a:lnTo>
                  <a:lnTo>
                    <a:pt x="160" y="408"/>
                  </a:lnTo>
                  <a:lnTo>
                    <a:pt x="138" y="400"/>
                  </a:lnTo>
                  <a:lnTo>
                    <a:pt x="116" y="390"/>
                  </a:lnTo>
                  <a:lnTo>
                    <a:pt x="96" y="378"/>
                  </a:lnTo>
                  <a:lnTo>
                    <a:pt x="78" y="364"/>
                  </a:lnTo>
                  <a:lnTo>
                    <a:pt x="60" y="348"/>
                  </a:lnTo>
                  <a:lnTo>
                    <a:pt x="46" y="332"/>
                  </a:lnTo>
                  <a:lnTo>
                    <a:pt x="32" y="316"/>
                  </a:lnTo>
                  <a:lnTo>
                    <a:pt x="20" y="298"/>
                  </a:lnTo>
                  <a:lnTo>
                    <a:pt x="12" y="278"/>
                  </a:lnTo>
                  <a:lnTo>
                    <a:pt x="6" y="258"/>
                  </a:lnTo>
                  <a:lnTo>
                    <a:pt x="0" y="23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194"/>
                  </a:lnTo>
                  <a:lnTo>
                    <a:pt x="4" y="172"/>
                  </a:lnTo>
                  <a:lnTo>
                    <a:pt x="10" y="152"/>
                  </a:lnTo>
                  <a:lnTo>
                    <a:pt x="18" y="132"/>
                  </a:lnTo>
                  <a:lnTo>
                    <a:pt x="28" y="114"/>
                  </a:lnTo>
                  <a:lnTo>
                    <a:pt x="42" y="96"/>
                  </a:lnTo>
                  <a:lnTo>
                    <a:pt x="56" y="80"/>
                  </a:lnTo>
                  <a:lnTo>
                    <a:pt x="72" y="64"/>
                  </a:lnTo>
                  <a:lnTo>
                    <a:pt x="90" y="50"/>
                  </a:lnTo>
                  <a:lnTo>
                    <a:pt x="110" y="38"/>
                  </a:lnTo>
                  <a:lnTo>
                    <a:pt x="132" y="28"/>
                  </a:lnTo>
                  <a:lnTo>
                    <a:pt x="154" y="18"/>
                  </a:lnTo>
                  <a:lnTo>
                    <a:pt x="178" y="10"/>
                  </a:lnTo>
                  <a:lnTo>
                    <a:pt x="202" y="4"/>
                  </a:lnTo>
                  <a:lnTo>
                    <a:pt x="228" y="2"/>
                  </a:lnTo>
                  <a:lnTo>
                    <a:pt x="254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8" name="Freeform 67"/>
            <p:cNvSpPr>
              <a:spLocks/>
            </p:cNvSpPr>
            <p:nvPr/>
          </p:nvSpPr>
          <p:spPr bwMode="auto">
            <a:xfrm>
              <a:off x="7840663" y="1671638"/>
              <a:ext cx="285750" cy="463550"/>
            </a:xfrm>
            <a:custGeom>
              <a:avLst/>
              <a:gdLst>
                <a:gd name="T0" fmla="*/ 42 w 180"/>
                <a:gd name="T1" fmla="*/ 288 h 292"/>
                <a:gd name="T2" fmla="*/ 42 w 180"/>
                <a:gd name="T3" fmla="*/ 288 h 292"/>
                <a:gd name="T4" fmla="*/ 54 w 180"/>
                <a:gd name="T5" fmla="*/ 284 h 292"/>
                <a:gd name="T6" fmla="*/ 66 w 180"/>
                <a:gd name="T7" fmla="*/ 282 h 292"/>
                <a:gd name="T8" fmla="*/ 76 w 180"/>
                <a:gd name="T9" fmla="*/ 282 h 292"/>
                <a:gd name="T10" fmla="*/ 88 w 180"/>
                <a:gd name="T11" fmla="*/ 282 h 292"/>
                <a:gd name="T12" fmla="*/ 108 w 180"/>
                <a:gd name="T13" fmla="*/ 286 h 292"/>
                <a:gd name="T14" fmla="*/ 124 w 180"/>
                <a:gd name="T15" fmla="*/ 292 h 292"/>
                <a:gd name="T16" fmla="*/ 124 w 180"/>
                <a:gd name="T17" fmla="*/ 292 h 292"/>
                <a:gd name="T18" fmla="*/ 136 w 180"/>
                <a:gd name="T19" fmla="*/ 282 h 292"/>
                <a:gd name="T20" fmla="*/ 146 w 180"/>
                <a:gd name="T21" fmla="*/ 272 h 292"/>
                <a:gd name="T22" fmla="*/ 154 w 180"/>
                <a:gd name="T23" fmla="*/ 260 h 292"/>
                <a:gd name="T24" fmla="*/ 162 w 180"/>
                <a:gd name="T25" fmla="*/ 246 h 292"/>
                <a:gd name="T26" fmla="*/ 170 w 180"/>
                <a:gd name="T27" fmla="*/ 230 h 292"/>
                <a:gd name="T28" fmla="*/ 174 w 180"/>
                <a:gd name="T29" fmla="*/ 214 h 292"/>
                <a:gd name="T30" fmla="*/ 178 w 180"/>
                <a:gd name="T31" fmla="*/ 198 h 292"/>
                <a:gd name="T32" fmla="*/ 180 w 180"/>
                <a:gd name="T33" fmla="*/ 180 h 292"/>
                <a:gd name="T34" fmla="*/ 180 w 180"/>
                <a:gd name="T35" fmla="*/ 180 h 292"/>
                <a:gd name="T36" fmla="*/ 180 w 180"/>
                <a:gd name="T37" fmla="*/ 152 h 292"/>
                <a:gd name="T38" fmla="*/ 176 w 180"/>
                <a:gd name="T39" fmla="*/ 124 h 292"/>
                <a:gd name="T40" fmla="*/ 168 w 180"/>
                <a:gd name="T41" fmla="*/ 96 h 292"/>
                <a:gd name="T42" fmla="*/ 156 w 180"/>
                <a:gd name="T43" fmla="*/ 70 h 292"/>
                <a:gd name="T44" fmla="*/ 144 w 180"/>
                <a:gd name="T45" fmla="*/ 48 h 292"/>
                <a:gd name="T46" fmla="*/ 136 w 180"/>
                <a:gd name="T47" fmla="*/ 38 h 292"/>
                <a:gd name="T48" fmla="*/ 128 w 180"/>
                <a:gd name="T49" fmla="*/ 30 h 292"/>
                <a:gd name="T50" fmla="*/ 120 w 180"/>
                <a:gd name="T51" fmla="*/ 22 h 292"/>
                <a:gd name="T52" fmla="*/ 112 w 180"/>
                <a:gd name="T53" fmla="*/ 18 h 292"/>
                <a:gd name="T54" fmla="*/ 102 w 180"/>
                <a:gd name="T55" fmla="*/ 14 h 292"/>
                <a:gd name="T56" fmla="*/ 94 w 180"/>
                <a:gd name="T57" fmla="*/ 14 h 292"/>
                <a:gd name="T58" fmla="*/ 94 w 180"/>
                <a:gd name="T59" fmla="*/ 14 h 292"/>
                <a:gd name="T60" fmla="*/ 84 w 180"/>
                <a:gd name="T61" fmla="*/ 8 h 292"/>
                <a:gd name="T62" fmla="*/ 74 w 180"/>
                <a:gd name="T63" fmla="*/ 4 h 292"/>
                <a:gd name="T64" fmla="*/ 66 w 180"/>
                <a:gd name="T65" fmla="*/ 0 h 292"/>
                <a:gd name="T66" fmla="*/ 58 w 180"/>
                <a:gd name="T67" fmla="*/ 0 h 292"/>
                <a:gd name="T68" fmla="*/ 50 w 180"/>
                <a:gd name="T69" fmla="*/ 2 h 292"/>
                <a:gd name="T70" fmla="*/ 44 w 180"/>
                <a:gd name="T71" fmla="*/ 4 h 292"/>
                <a:gd name="T72" fmla="*/ 38 w 180"/>
                <a:gd name="T73" fmla="*/ 8 h 292"/>
                <a:gd name="T74" fmla="*/ 32 w 180"/>
                <a:gd name="T75" fmla="*/ 14 h 292"/>
                <a:gd name="T76" fmla="*/ 20 w 180"/>
                <a:gd name="T77" fmla="*/ 28 h 292"/>
                <a:gd name="T78" fmla="*/ 12 w 180"/>
                <a:gd name="T79" fmla="*/ 48 h 292"/>
                <a:gd name="T80" fmla="*/ 6 w 180"/>
                <a:gd name="T81" fmla="*/ 70 h 292"/>
                <a:gd name="T82" fmla="*/ 2 w 180"/>
                <a:gd name="T83" fmla="*/ 94 h 292"/>
                <a:gd name="T84" fmla="*/ 0 w 180"/>
                <a:gd name="T85" fmla="*/ 122 h 292"/>
                <a:gd name="T86" fmla="*/ 0 w 180"/>
                <a:gd name="T87" fmla="*/ 148 h 292"/>
                <a:gd name="T88" fmla="*/ 2 w 180"/>
                <a:gd name="T89" fmla="*/ 176 h 292"/>
                <a:gd name="T90" fmla="*/ 6 w 180"/>
                <a:gd name="T91" fmla="*/ 204 h 292"/>
                <a:gd name="T92" fmla="*/ 12 w 180"/>
                <a:gd name="T93" fmla="*/ 228 h 292"/>
                <a:gd name="T94" fmla="*/ 20 w 180"/>
                <a:gd name="T95" fmla="*/ 252 h 292"/>
                <a:gd name="T96" fmla="*/ 30 w 180"/>
                <a:gd name="T97" fmla="*/ 272 h 292"/>
                <a:gd name="T98" fmla="*/ 42 w 180"/>
                <a:gd name="T99" fmla="*/ 288 h 292"/>
                <a:gd name="T100" fmla="*/ 42 w 180"/>
                <a:gd name="T101" fmla="*/ 28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292">
                  <a:moveTo>
                    <a:pt x="42" y="288"/>
                  </a:moveTo>
                  <a:lnTo>
                    <a:pt x="42" y="288"/>
                  </a:lnTo>
                  <a:lnTo>
                    <a:pt x="54" y="284"/>
                  </a:lnTo>
                  <a:lnTo>
                    <a:pt x="66" y="282"/>
                  </a:lnTo>
                  <a:lnTo>
                    <a:pt x="76" y="282"/>
                  </a:lnTo>
                  <a:lnTo>
                    <a:pt x="88" y="282"/>
                  </a:lnTo>
                  <a:lnTo>
                    <a:pt x="108" y="286"/>
                  </a:lnTo>
                  <a:lnTo>
                    <a:pt x="124" y="292"/>
                  </a:lnTo>
                  <a:lnTo>
                    <a:pt x="124" y="292"/>
                  </a:lnTo>
                  <a:lnTo>
                    <a:pt x="136" y="282"/>
                  </a:lnTo>
                  <a:lnTo>
                    <a:pt x="146" y="272"/>
                  </a:lnTo>
                  <a:lnTo>
                    <a:pt x="154" y="260"/>
                  </a:lnTo>
                  <a:lnTo>
                    <a:pt x="162" y="246"/>
                  </a:lnTo>
                  <a:lnTo>
                    <a:pt x="170" y="230"/>
                  </a:lnTo>
                  <a:lnTo>
                    <a:pt x="174" y="214"/>
                  </a:lnTo>
                  <a:lnTo>
                    <a:pt x="178" y="198"/>
                  </a:lnTo>
                  <a:lnTo>
                    <a:pt x="180" y="180"/>
                  </a:lnTo>
                  <a:lnTo>
                    <a:pt x="180" y="180"/>
                  </a:lnTo>
                  <a:lnTo>
                    <a:pt x="180" y="152"/>
                  </a:lnTo>
                  <a:lnTo>
                    <a:pt x="176" y="124"/>
                  </a:lnTo>
                  <a:lnTo>
                    <a:pt x="168" y="96"/>
                  </a:lnTo>
                  <a:lnTo>
                    <a:pt x="156" y="70"/>
                  </a:lnTo>
                  <a:lnTo>
                    <a:pt x="144" y="48"/>
                  </a:lnTo>
                  <a:lnTo>
                    <a:pt x="136" y="38"/>
                  </a:lnTo>
                  <a:lnTo>
                    <a:pt x="128" y="30"/>
                  </a:lnTo>
                  <a:lnTo>
                    <a:pt x="120" y="22"/>
                  </a:lnTo>
                  <a:lnTo>
                    <a:pt x="112" y="18"/>
                  </a:lnTo>
                  <a:lnTo>
                    <a:pt x="102" y="14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84" y="8"/>
                  </a:lnTo>
                  <a:lnTo>
                    <a:pt x="74" y="4"/>
                  </a:lnTo>
                  <a:lnTo>
                    <a:pt x="66" y="0"/>
                  </a:lnTo>
                  <a:lnTo>
                    <a:pt x="58" y="0"/>
                  </a:lnTo>
                  <a:lnTo>
                    <a:pt x="50" y="2"/>
                  </a:lnTo>
                  <a:lnTo>
                    <a:pt x="44" y="4"/>
                  </a:lnTo>
                  <a:lnTo>
                    <a:pt x="38" y="8"/>
                  </a:lnTo>
                  <a:lnTo>
                    <a:pt x="32" y="14"/>
                  </a:lnTo>
                  <a:lnTo>
                    <a:pt x="20" y="28"/>
                  </a:lnTo>
                  <a:lnTo>
                    <a:pt x="12" y="48"/>
                  </a:lnTo>
                  <a:lnTo>
                    <a:pt x="6" y="70"/>
                  </a:lnTo>
                  <a:lnTo>
                    <a:pt x="2" y="94"/>
                  </a:lnTo>
                  <a:lnTo>
                    <a:pt x="0" y="122"/>
                  </a:lnTo>
                  <a:lnTo>
                    <a:pt x="0" y="148"/>
                  </a:lnTo>
                  <a:lnTo>
                    <a:pt x="2" y="176"/>
                  </a:lnTo>
                  <a:lnTo>
                    <a:pt x="6" y="204"/>
                  </a:lnTo>
                  <a:lnTo>
                    <a:pt x="12" y="228"/>
                  </a:lnTo>
                  <a:lnTo>
                    <a:pt x="20" y="252"/>
                  </a:lnTo>
                  <a:lnTo>
                    <a:pt x="30" y="272"/>
                  </a:lnTo>
                  <a:lnTo>
                    <a:pt x="42" y="288"/>
                  </a:lnTo>
                  <a:lnTo>
                    <a:pt x="42" y="288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9" name="Freeform 68"/>
            <p:cNvSpPr>
              <a:spLocks/>
            </p:cNvSpPr>
            <p:nvPr/>
          </p:nvSpPr>
          <p:spPr bwMode="auto">
            <a:xfrm>
              <a:off x="7859713" y="1766888"/>
              <a:ext cx="241300" cy="377825"/>
            </a:xfrm>
            <a:custGeom>
              <a:avLst/>
              <a:gdLst>
                <a:gd name="T0" fmla="*/ 86 w 152"/>
                <a:gd name="T1" fmla="*/ 0 h 238"/>
                <a:gd name="T2" fmla="*/ 86 w 152"/>
                <a:gd name="T3" fmla="*/ 0 h 238"/>
                <a:gd name="T4" fmla="*/ 94 w 152"/>
                <a:gd name="T5" fmla="*/ 0 h 238"/>
                <a:gd name="T6" fmla="*/ 100 w 152"/>
                <a:gd name="T7" fmla="*/ 2 h 238"/>
                <a:gd name="T8" fmla="*/ 108 w 152"/>
                <a:gd name="T9" fmla="*/ 4 h 238"/>
                <a:gd name="T10" fmla="*/ 114 w 152"/>
                <a:gd name="T11" fmla="*/ 8 h 238"/>
                <a:gd name="T12" fmla="*/ 126 w 152"/>
                <a:gd name="T13" fmla="*/ 20 h 238"/>
                <a:gd name="T14" fmla="*/ 136 w 152"/>
                <a:gd name="T15" fmla="*/ 34 h 238"/>
                <a:gd name="T16" fmla="*/ 144 w 152"/>
                <a:gd name="T17" fmla="*/ 52 h 238"/>
                <a:gd name="T18" fmla="*/ 150 w 152"/>
                <a:gd name="T19" fmla="*/ 74 h 238"/>
                <a:gd name="T20" fmla="*/ 152 w 152"/>
                <a:gd name="T21" fmla="*/ 98 h 238"/>
                <a:gd name="T22" fmla="*/ 152 w 152"/>
                <a:gd name="T23" fmla="*/ 124 h 238"/>
                <a:gd name="T24" fmla="*/ 152 w 152"/>
                <a:gd name="T25" fmla="*/ 124 h 238"/>
                <a:gd name="T26" fmla="*/ 150 w 152"/>
                <a:gd name="T27" fmla="*/ 142 h 238"/>
                <a:gd name="T28" fmla="*/ 146 w 152"/>
                <a:gd name="T29" fmla="*/ 158 h 238"/>
                <a:gd name="T30" fmla="*/ 142 w 152"/>
                <a:gd name="T31" fmla="*/ 176 h 238"/>
                <a:gd name="T32" fmla="*/ 136 w 152"/>
                <a:gd name="T33" fmla="*/ 192 h 238"/>
                <a:gd name="T34" fmla="*/ 128 w 152"/>
                <a:gd name="T35" fmla="*/ 206 h 238"/>
                <a:gd name="T36" fmla="*/ 120 w 152"/>
                <a:gd name="T37" fmla="*/ 218 h 238"/>
                <a:gd name="T38" fmla="*/ 112 w 152"/>
                <a:gd name="T39" fmla="*/ 228 h 238"/>
                <a:gd name="T40" fmla="*/ 102 w 152"/>
                <a:gd name="T41" fmla="*/ 238 h 238"/>
                <a:gd name="T42" fmla="*/ 102 w 152"/>
                <a:gd name="T43" fmla="*/ 238 h 238"/>
                <a:gd name="T44" fmla="*/ 88 w 152"/>
                <a:gd name="T45" fmla="*/ 232 h 238"/>
                <a:gd name="T46" fmla="*/ 70 w 152"/>
                <a:gd name="T47" fmla="*/ 230 h 238"/>
                <a:gd name="T48" fmla="*/ 62 w 152"/>
                <a:gd name="T49" fmla="*/ 230 h 238"/>
                <a:gd name="T50" fmla="*/ 52 w 152"/>
                <a:gd name="T51" fmla="*/ 230 h 238"/>
                <a:gd name="T52" fmla="*/ 42 w 152"/>
                <a:gd name="T53" fmla="*/ 232 h 238"/>
                <a:gd name="T54" fmla="*/ 32 w 152"/>
                <a:gd name="T55" fmla="*/ 236 h 238"/>
                <a:gd name="T56" fmla="*/ 32 w 152"/>
                <a:gd name="T57" fmla="*/ 236 h 238"/>
                <a:gd name="T58" fmla="*/ 22 w 152"/>
                <a:gd name="T59" fmla="*/ 224 h 238"/>
                <a:gd name="T60" fmla="*/ 14 w 152"/>
                <a:gd name="T61" fmla="*/ 210 h 238"/>
                <a:gd name="T62" fmla="*/ 8 w 152"/>
                <a:gd name="T63" fmla="*/ 194 h 238"/>
                <a:gd name="T64" fmla="*/ 4 w 152"/>
                <a:gd name="T65" fmla="*/ 176 h 238"/>
                <a:gd name="T66" fmla="*/ 2 w 152"/>
                <a:gd name="T67" fmla="*/ 158 h 238"/>
                <a:gd name="T68" fmla="*/ 0 w 152"/>
                <a:gd name="T69" fmla="*/ 138 h 238"/>
                <a:gd name="T70" fmla="*/ 2 w 152"/>
                <a:gd name="T71" fmla="*/ 118 h 238"/>
                <a:gd name="T72" fmla="*/ 4 w 152"/>
                <a:gd name="T73" fmla="*/ 98 h 238"/>
                <a:gd name="T74" fmla="*/ 8 w 152"/>
                <a:gd name="T75" fmla="*/ 80 h 238"/>
                <a:gd name="T76" fmla="*/ 14 w 152"/>
                <a:gd name="T77" fmla="*/ 62 h 238"/>
                <a:gd name="T78" fmla="*/ 22 w 152"/>
                <a:gd name="T79" fmla="*/ 44 h 238"/>
                <a:gd name="T80" fmla="*/ 32 w 152"/>
                <a:gd name="T81" fmla="*/ 30 h 238"/>
                <a:gd name="T82" fmla="*/ 42 w 152"/>
                <a:gd name="T83" fmla="*/ 18 h 238"/>
                <a:gd name="T84" fmla="*/ 56 w 152"/>
                <a:gd name="T85" fmla="*/ 8 h 238"/>
                <a:gd name="T86" fmla="*/ 70 w 152"/>
                <a:gd name="T87" fmla="*/ 2 h 238"/>
                <a:gd name="T88" fmla="*/ 86 w 152"/>
                <a:gd name="T89" fmla="*/ 0 h 238"/>
                <a:gd name="T90" fmla="*/ 86 w 152"/>
                <a:gd name="T91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2" h="238">
                  <a:moveTo>
                    <a:pt x="86" y="0"/>
                  </a:moveTo>
                  <a:lnTo>
                    <a:pt x="86" y="0"/>
                  </a:lnTo>
                  <a:lnTo>
                    <a:pt x="94" y="0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4" y="8"/>
                  </a:lnTo>
                  <a:lnTo>
                    <a:pt x="126" y="20"/>
                  </a:lnTo>
                  <a:lnTo>
                    <a:pt x="136" y="34"/>
                  </a:lnTo>
                  <a:lnTo>
                    <a:pt x="144" y="52"/>
                  </a:lnTo>
                  <a:lnTo>
                    <a:pt x="150" y="74"/>
                  </a:lnTo>
                  <a:lnTo>
                    <a:pt x="152" y="98"/>
                  </a:lnTo>
                  <a:lnTo>
                    <a:pt x="152" y="124"/>
                  </a:lnTo>
                  <a:lnTo>
                    <a:pt x="152" y="124"/>
                  </a:lnTo>
                  <a:lnTo>
                    <a:pt x="150" y="142"/>
                  </a:lnTo>
                  <a:lnTo>
                    <a:pt x="146" y="158"/>
                  </a:lnTo>
                  <a:lnTo>
                    <a:pt x="142" y="176"/>
                  </a:lnTo>
                  <a:lnTo>
                    <a:pt x="136" y="192"/>
                  </a:lnTo>
                  <a:lnTo>
                    <a:pt x="128" y="206"/>
                  </a:lnTo>
                  <a:lnTo>
                    <a:pt x="120" y="218"/>
                  </a:lnTo>
                  <a:lnTo>
                    <a:pt x="112" y="228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88" y="232"/>
                  </a:lnTo>
                  <a:lnTo>
                    <a:pt x="70" y="230"/>
                  </a:lnTo>
                  <a:lnTo>
                    <a:pt x="62" y="230"/>
                  </a:lnTo>
                  <a:lnTo>
                    <a:pt x="52" y="230"/>
                  </a:lnTo>
                  <a:lnTo>
                    <a:pt x="42" y="232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22" y="224"/>
                  </a:lnTo>
                  <a:lnTo>
                    <a:pt x="14" y="210"/>
                  </a:lnTo>
                  <a:lnTo>
                    <a:pt x="8" y="194"/>
                  </a:lnTo>
                  <a:lnTo>
                    <a:pt x="4" y="176"/>
                  </a:lnTo>
                  <a:lnTo>
                    <a:pt x="2" y="158"/>
                  </a:lnTo>
                  <a:lnTo>
                    <a:pt x="0" y="138"/>
                  </a:lnTo>
                  <a:lnTo>
                    <a:pt x="2" y="118"/>
                  </a:lnTo>
                  <a:lnTo>
                    <a:pt x="4" y="98"/>
                  </a:lnTo>
                  <a:lnTo>
                    <a:pt x="8" y="80"/>
                  </a:lnTo>
                  <a:lnTo>
                    <a:pt x="14" y="62"/>
                  </a:lnTo>
                  <a:lnTo>
                    <a:pt x="22" y="44"/>
                  </a:lnTo>
                  <a:lnTo>
                    <a:pt x="32" y="30"/>
                  </a:lnTo>
                  <a:lnTo>
                    <a:pt x="42" y="18"/>
                  </a:lnTo>
                  <a:lnTo>
                    <a:pt x="56" y="8"/>
                  </a:lnTo>
                  <a:lnTo>
                    <a:pt x="70" y="2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70" name="Freeform 69"/>
            <p:cNvSpPr>
              <a:spLocks/>
            </p:cNvSpPr>
            <p:nvPr/>
          </p:nvSpPr>
          <p:spPr bwMode="auto">
            <a:xfrm>
              <a:off x="7869238" y="1789113"/>
              <a:ext cx="215900" cy="349250"/>
            </a:xfrm>
            <a:custGeom>
              <a:avLst/>
              <a:gdLst>
                <a:gd name="T0" fmla="*/ 82 w 136"/>
                <a:gd name="T1" fmla="*/ 0 h 220"/>
                <a:gd name="T2" fmla="*/ 82 w 136"/>
                <a:gd name="T3" fmla="*/ 0 h 220"/>
                <a:gd name="T4" fmla="*/ 94 w 136"/>
                <a:gd name="T5" fmla="*/ 2 h 220"/>
                <a:gd name="T6" fmla="*/ 106 w 136"/>
                <a:gd name="T7" fmla="*/ 10 h 220"/>
                <a:gd name="T8" fmla="*/ 116 w 136"/>
                <a:gd name="T9" fmla="*/ 22 h 220"/>
                <a:gd name="T10" fmla="*/ 124 w 136"/>
                <a:gd name="T11" fmla="*/ 36 h 220"/>
                <a:gd name="T12" fmla="*/ 130 w 136"/>
                <a:gd name="T13" fmla="*/ 54 h 220"/>
                <a:gd name="T14" fmla="*/ 134 w 136"/>
                <a:gd name="T15" fmla="*/ 74 h 220"/>
                <a:gd name="T16" fmla="*/ 136 w 136"/>
                <a:gd name="T17" fmla="*/ 96 h 220"/>
                <a:gd name="T18" fmla="*/ 136 w 136"/>
                <a:gd name="T19" fmla="*/ 118 h 220"/>
                <a:gd name="T20" fmla="*/ 136 w 136"/>
                <a:gd name="T21" fmla="*/ 118 h 220"/>
                <a:gd name="T22" fmla="*/ 132 w 136"/>
                <a:gd name="T23" fmla="*/ 136 h 220"/>
                <a:gd name="T24" fmla="*/ 128 w 136"/>
                <a:gd name="T25" fmla="*/ 152 h 220"/>
                <a:gd name="T26" fmla="*/ 124 w 136"/>
                <a:gd name="T27" fmla="*/ 166 h 220"/>
                <a:gd name="T28" fmla="*/ 118 w 136"/>
                <a:gd name="T29" fmla="*/ 180 h 220"/>
                <a:gd name="T30" fmla="*/ 110 w 136"/>
                <a:gd name="T31" fmla="*/ 194 h 220"/>
                <a:gd name="T32" fmla="*/ 102 w 136"/>
                <a:gd name="T33" fmla="*/ 204 h 220"/>
                <a:gd name="T34" fmla="*/ 94 w 136"/>
                <a:gd name="T35" fmla="*/ 212 h 220"/>
                <a:gd name="T36" fmla="*/ 84 w 136"/>
                <a:gd name="T37" fmla="*/ 220 h 220"/>
                <a:gd name="T38" fmla="*/ 84 w 136"/>
                <a:gd name="T39" fmla="*/ 220 h 220"/>
                <a:gd name="T40" fmla="*/ 74 w 136"/>
                <a:gd name="T41" fmla="*/ 216 h 220"/>
                <a:gd name="T42" fmla="*/ 62 w 136"/>
                <a:gd name="T43" fmla="*/ 216 h 220"/>
                <a:gd name="T44" fmla="*/ 50 w 136"/>
                <a:gd name="T45" fmla="*/ 216 h 220"/>
                <a:gd name="T46" fmla="*/ 38 w 136"/>
                <a:gd name="T47" fmla="*/ 218 h 220"/>
                <a:gd name="T48" fmla="*/ 38 w 136"/>
                <a:gd name="T49" fmla="*/ 218 h 220"/>
                <a:gd name="T50" fmla="*/ 26 w 136"/>
                <a:gd name="T51" fmla="*/ 208 h 220"/>
                <a:gd name="T52" fmla="*/ 18 w 136"/>
                <a:gd name="T53" fmla="*/ 194 h 220"/>
                <a:gd name="T54" fmla="*/ 10 w 136"/>
                <a:gd name="T55" fmla="*/ 178 h 220"/>
                <a:gd name="T56" fmla="*/ 4 w 136"/>
                <a:gd name="T57" fmla="*/ 162 h 220"/>
                <a:gd name="T58" fmla="*/ 2 w 136"/>
                <a:gd name="T59" fmla="*/ 144 h 220"/>
                <a:gd name="T60" fmla="*/ 0 w 136"/>
                <a:gd name="T61" fmla="*/ 126 h 220"/>
                <a:gd name="T62" fmla="*/ 2 w 136"/>
                <a:gd name="T63" fmla="*/ 106 h 220"/>
                <a:gd name="T64" fmla="*/ 4 w 136"/>
                <a:gd name="T65" fmla="*/ 88 h 220"/>
                <a:gd name="T66" fmla="*/ 8 w 136"/>
                <a:gd name="T67" fmla="*/ 70 h 220"/>
                <a:gd name="T68" fmla="*/ 14 w 136"/>
                <a:gd name="T69" fmla="*/ 52 h 220"/>
                <a:gd name="T70" fmla="*/ 22 w 136"/>
                <a:gd name="T71" fmla="*/ 36 h 220"/>
                <a:gd name="T72" fmla="*/ 30 w 136"/>
                <a:gd name="T73" fmla="*/ 24 h 220"/>
                <a:gd name="T74" fmla="*/ 42 w 136"/>
                <a:gd name="T75" fmla="*/ 12 h 220"/>
                <a:gd name="T76" fmla="*/ 54 w 136"/>
                <a:gd name="T77" fmla="*/ 4 h 220"/>
                <a:gd name="T78" fmla="*/ 68 w 136"/>
                <a:gd name="T79" fmla="*/ 0 h 220"/>
                <a:gd name="T80" fmla="*/ 82 w 136"/>
                <a:gd name="T81" fmla="*/ 0 h 220"/>
                <a:gd name="T82" fmla="*/ 82 w 136"/>
                <a:gd name="T8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" h="220">
                  <a:moveTo>
                    <a:pt x="82" y="0"/>
                  </a:moveTo>
                  <a:lnTo>
                    <a:pt x="82" y="0"/>
                  </a:lnTo>
                  <a:lnTo>
                    <a:pt x="94" y="2"/>
                  </a:lnTo>
                  <a:lnTo>
                    <a:pt x="106" y="10"/>
                  </a:lnTo>
                  <a:lnTo>
                    <a:pt x="116" y="22"/>
                  </a:lnTo>
                  <a:lnTo>
                    <a:pt x="124" y="36"/>
                  </a:lnTo>
                  <a:lnTo>
                    <a:pt x="130" y="54"/>
                  </a:lnTo>
                  <a:lnTo>
                    <a:pt x="134" y="74"/>
                  </a:lnTo>
                  <a:lnTo>
                    <a:pt x="136" y="96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32" y="136"/>
                  </a:lnTo>
                  <a:lnTo>
                    <a:pt x="128" y="152"/>
                  </a:lnTo>
                  <a:lnTo>
                    <a:pt x="124" y="166"/>
                  </a:lnTo>
                  <a:lnTo>
                    <a:pt x="118" y="180"/>
                  </a:lnTo>
                  <a:lnTo>
                    <a:pt x="110" y="194"/>
                  </a:lnTo>
                  <a:lnTo>
                    <a:pt x="102" y="204"/>
                  </a:lnTo>
                  <a:lnTo>
                    <a:pt x="94" y="212"/>
                  </a:lnTo>
                  <a:lnTo>
                    <a:pt x="84" y="220"/>
                  </a:lnTo>
                  <a:lnTo>
                    <a:pt x="84" y="220"/>
                  </a:lnTo>
                  <a:lnTo>
                    <a:pt x="74" y="216"/>
                  </a:lnTo>
                  <a:lnTo>
                    <a:pt x="62" y="216"/>
                  </a:lnTo>
                  <a:lnTo>
                    <a:pt x="50" y="216"/>
                  </a:lnTo>
                  <a:lnTo>
                    <a:pt x="38" y="218"/>
                  </a:lnTo>
                  <a:lnTo>
                    <a:pt x="38" y="218"/>
                  </a:lnTo>
                  <a:lnTo>
                    <a:pt x="26" y="208"/>
                  </a:lnTo>
                  <a:lnTo>
                    <a:pt x="18" y="194"/>
                  </a:lnTo>
                  <a:lnTo>
                    <a:pt x="10" y="178"/>
                  </a:lnTo>
                  <a:lnTo>
                    <a:pt x="4" y="162"/>
                  </a:lnTo>
                  <a:lnTo>
                    <a:pt x="2" y="144"/>
                  </a:lnTo>
                  <a:lnTo>
                    <a:pt x="0" y="126"/>
                  </a:lnTo>
                  <a:lnTo>
                    <a:pt x="2" y="106"/>
                  </a:lnTo>
                  <a:lnTo>
                    <a:pt x="4" y="88"/>
                  </a:lnTo>
                  <a:lnTo>
                    <a:pt x="8" y="70"/>
                  </a:lnTo>
                  <a:lnTo>
                    <a:pt x="14" y="52"/>
                  </a:lnTo>
                  <a:lnTo>
                    <a:pt x="22" y="36"/>
                  </a:lnTo>
                  <a:lnTo>
                    <a:pt x="30" y="24"/>
                  </a:lnTo>
                  <a:lnTo>
                    <a:pt x="42" y="12"/>
                  </a:lnTo>
                  <a:lnTo>
                    <a:pt x="54" y="4"/>
                  </a:lnTo>
                  <a:lnTo>
                    <a:pt x="68" y="0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71" name="Freeform 70"/>
            <p:cNvSpPr>
              <a:spLocks/>
            </p:cNvSpPr>
            <p:nvPr/>
          </p:nvSpPr>
          <p:spPr bwMode="auto">
            <a:xfrm>
              <a:off x="7869238" y="1789113"/>
              <a:ext cx="215900" cy="196850"/>
            </a:xfrm>
            <a:custGeom>
              <a:avLst/>
              <a:gdLst>
                <a:gd name="T0" fmla="*/ 80 w 136"/>
                <a:gd name="T1" fmla="*/ 20 h 124"/>
                <a:gd name="T2" fmla="*/ 80 w 136"/>
                <a:gd name="T3" fmla="*/ 20 h 124"/>
                <a:gd name="T4" fmla="*/ 68 w 136"/>
                <a:gd name="T5" fmla="*/ 20 h 124"/>
                <a:gd name="T6" fmla="*/ 56 w 136"/>
                <a:gd name="T7" fmla="*/ 26 h 124"/>
                <a:gd name="T8" fmla="*/ 44 w 136"/>
                <a:gd name="T9" fmla="*/ 36 h 124"/>
                <a:gd name="T10" fmla="*/ 32 w 136"/>
                <a:gd name="T11" fmla="*/ 48 h 124"/>
                <a:gd name="T12" fmla="*/ 22 w 136"/>
                <a:gd name="T13" fmla="*/ 62 h 124"/>
                <a:gd name="T14" fmla="*/ 14 w 136"/>
                <a:gd name="T15" fmla="*/ 78 h 124"/>
                <a:gd name="T16" fmla="*/ 6 w 136"/>
                <a:gd name="T17" fmla="*/ 98 h 124"/>
                <a:gd name="T18" fmla="*/ 0 w 136"/>
                <a:gd name="T19" fmla="*/ 116 h 124"/>
                <a:gd name="T20" fmla="*/ 0 w 136"/>
                <a:gd name="T21" fmla="*/ 116 h 124"/>
                <a:gd name="T22" fmla="*/ 4 w 136"/>
                <a:gd name="T23" fmla="*/ 86 h 124"/>
                <a:gd name="T24" fmla="*/ 12 w 136"/>
                <a:gd name="T25" fmla="*/ 60 h 124"/>
                <a:gd name="T26" fmla="*/ 20 w 136"/>
                <a:gd name="T27" fmla="*/ 40 h 124"/>
                <a:gd name="T28" fmla="*/ 32 w 136"/>
                <a:gd name="T29" fmla="*/ 24 h 124"/>
                <a:gd name="T30" fmla="*/ 44 w 136"/>
                <a:gd name="T31" fmla="*/ 12 h 124"/>
                <a:gd name="T32" fmla="*/ 56 w 136"/>
                <a:gd name="T33" fmla="*/ 4 h 124"/>
                <a:gd name="T34" fmla="*/ 70 w 136"/>
                <a:gd name="T35" fmla="*/ 0 h 124"/>
                <a:gd name="T36" fmla="*/ 82 w 136"/>
                <a:gd name="T37" fmla="*/ 0 h 124"/>
                <a:gd name="T38" fmla="*/ 82 w 136"/>
                <a:gd name="T39" fmla="*/ 0 h 124"/>
                <a:gd name="T40" fmla="*/ 94 w 136"/>
                <a:gd name="T41" fmla="*/ 2 h 124"/>
                <a:gd name="T42" fmla="*/ 106 w 136"/>
                <a:gd name="T43" fmla="*/ 10 h 124"/>
                <a:gd name="T44" fmla="*/ 116 w 136"/>
                <a:gd name="T45" fmla="*/ 22 h 124"/>
                <a:gd name="T46" fmla="*/ 124 w 136"/>
                <a:gd name="T47" fmla="*/ 36 h 124"/>
                <a:gd name="T48" fmla="*/ 130 w 136"/>
                <a:gd name="T49" fmla="*/ 54 h 124"/>
                <a:gd name="T50" fmla="*/ 134 w 136"/>
                <a:gd name="T51" fmla="*/ 74 h 124"/>
                <a:gd name="T52" fmla="*/ 136 w 136"/>
                <a:gd name="T53" fmla="*/ 96 h 124"/>
                <a:gd name="T54" fmla="*/ 136 w 136"/>
                <a:gd name="T55" fmla="*/ 118 h 124"/>
                <a:gd name="T56" fmla="*/ 136 w 136"/>
                <a:gd name="T57" fmla="*/ 118 h 124"/>
                <a:gd name="T58" fmla="*/ 134 w 136"/>
                <a:gd name="T59" fmla="*/ 124 h 124"/>
                <a:gd name="T60" fmla="*/ 134 w 136"/>
                <a:gd name="T61" fmla="*/ 124 h 124"/>
                <a:gd name="T62" fmla="*/ 134 w 136"/>
                <a:gd name="T63" fmla="*/ 104 h 124"/>
                <a:gd name="T64" fmla="*/ 132 w 136"/>
                <a:gd name="T65" fmla="*/ 84 h 124"/>
                <a:gd name="T66" fmla="*/ 126 w 136"/>
                <a:gd name="T67" fmla="*/ 66 h 124"/>
                <a:gd name="T68" fmla="*/ 120 w 136"/>
                <a:gd name="T69" fmla="*/ 52 h 124"/>
                <a:gd name="T70" fmla="*/ 112 w 136"/>
                <a:gd name="T71" fmla="*/ 38 h 124"/>
                <a:gd name="T72" fmla="*/ 102 w 136"/>
                <a:gd name="T73" fmla="*/ 28 h 124"/>
                <a:gd name="T74" fmla="*/ 92 w 136"/>
                <a:gd name="T75" fmla="*/ 22 h 124"/>
                <a:gd name="T76" fmla="*/ 80 w 136"/>
                <a:gd name="T77" fmla="*/ 20 h 124"/>
                <a:gd name="T78" fmla="*/ 80 w 136"/>
                <a:gd name="T79" fmla="*/ 2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124">
                  <a:moveTo>
                    <a:pt x="80" y="20"/>
                  </a:moveTo>
                  <a:lnTo>
                    <a:pt x="80" y="20"/>
                  </a:lnTo>
                  <a:lnTo>
                    <a:pt x="68" y="20"/>
                  </a:lnTo>
                  <a:lnTo>
                    <a:pt x="56" y="26"/>
                  </a:lnTo>
                  <a:lnTo>
                    <a:pt x="44" y="36"/>
                  </a:lnTo>
                  <a:lnTo>
                    <a:pt x="32" y="48"/>
                  </a:lnTo>
                  <a:lnTo>
                    <a:pt x="22" y="62"/>
                  </a:lnTo>
                  <a:lnTo>
                    <a:pt x="14" y="78"/>
                  </a:lnTo>
                  <a:lnTo>
                    <a:pt x="6" y="98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4" y="86"/>
                  </a:lnTo>
                  <a:lnTo>
                    <a:pt x="12" y="60"/>
                  </a:lnTo>
                  <a:lnTo>
                    <a:pt x="20" y="40"/>
                  </a:lnTo>
                  <a:lnTo>
                    <a:pt x="32" y="24"/>
                  </a:lnTo>
                  <a:lnTo>
                    <a:pt x="44" y="12"/>
                  </a:lnTo>
                  <a:lnTo>
                    <a:pt x="56" y="4"/>
                  </a:lnTo>
                  <a:lnTo>
                    <a:pt x="70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4" y="2"/>
                  </a:lnTo>
                  <a:lnTo>
                    <a:pt x="106" y="10"/>
                  </a:lnTo>
                  <a:lnTo>
                    <a:pt x="116" y="22"/>
                  </a:lnTo>
                  <a:lnTo>
                    <a:pt x="124" y="36"/>
                  </a:lnTo>
                  <a:lnTo>
                    <a:pt x="130" y="54"/>
                  </a:lnTo>
                  <a:lnTo>
                    <a:pt x="134" y="74"/>
                  </a:lnTo>
                  <a:lnTo>
                    <a:pt x="136" y="96"/>
                  </a:lnTo>
                  <a:lnTo>
                    <a:pt x="136" y="118"/>
                  </a:lnTo>
                  <a:lnTo>
                    <a:pt x="136" y="118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4" y="104"/>
                  </a:lnTo>
                  <a:lnTo>
                    <a:pt x="132" y="84"/>
                  </a:lnTo>
                  <a:lnTo>
                    <a:pt x="126" y="66"/>
                  </a:lnTo>
                  <a:lnTo>
                    <a:pt x="120" y="52"/>
                  </a:lnTo>
                  <a:lnTo>
                    <a:pt x="112" y="38"/>
                  </a:lnTo>
                  <a:lnTo>
                    <a:pt x="102" y="28"/>
                  </a:lnTo>
                  <a:lnTo>
                    <a:pt x="92" y="22"/>
                  </a:lnTo>
                  <a:lnTo>
                    <a:pt x="80" y="20"/>
                  </a:lnTo>
                  <a:lnTo>
                    <a:pt x="80" y="2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72" name="Freeform 71"/>
            <p:cNvSpPr>
              <a:spLocks/>
            </p:cNvSpPr>
            <p:nvPr/>
          </p:nvSpPr>
          <p:spPr bwMode="auto">
            <a:xfrm>
              <a:off x="7837488" y="2071688"/>
              <a:ext cx="317500" cy="123825"/>
            </a:xfrm>
            <a:custGeom>
              <a:avLst/>
              <a:gdLst>
                <a:gd name="T0" fmla="*/ 0 w 200"/>
                <a:gd name="T1" fmla="*/ 18 h 78"/>
                <a:gd name="T2" fmla="*/ 0 w 200"/>
                <a:gd name="T3" fmla="*/ 18 h 78"/>
                <a:gd name="T4" fmla="*/ 6 w 200"/>
                <a:gd name="T5" fmla="*/ 14 h 78"/>
                <a:gd name="T6" fmla="*/ 10 w 200"/>
                <a:gd name="T7" fmla="*/ 10 h 78"/>
                <a:gd name="T8" fmla="*/ 18 w 200"/>
                <a:gd name="T9" fmla="*/ 6 h 78"/>
                <a:gd name="T10" fmla="*/ 26 w 200"/>
                <a:gd name="T11" fmla="*/ 2 h 78"/>
                <a:gd name="T12" fmla="*/ 38 w 200"/>
                <a:gd name="T13" fmla="*/ 0 h 78"/>
                <a:gd name="T14" fmla="*/ 50 w 200"/>
                <a:gd name="T15" fmla="*/ 0 h 78"/>
                <a:gd name="T16" fmla="*/ 64 w 200"/>
                <a:gd name="T17" fmla="*/ 4 h 78"/>
                <a:gd name="T18" fmla="*/ 64 w 200"/>
                <a:gd name="T19" fmla="*/ 4 h 78"/>
                <a:gd name="T20" fmla="*/ 92 w 200"/>
                <a:gd name="T21" fmla="*/ 10 h 78"/>
                <a:gd name="T22" fmla="*/ 120 w 200"/>
                <a:gd name="T23" fmla="*/ 16 h 78"/>
                <a:gd name="T24" fmla="*/ 142 w 200"/>
                <a:gd name="T25" fmla="*/ 22 h 78"/>
                <a:gd name="T26" fmla="*/ 162 w 200"/>
                <a:gd name="T27" fmla="*/ 30 h 78"/>
                <a:gd name="T28" fmla="*/ 178 w 200"/>
                <a:gd name="T29" fmla="*/ 38 h 78"/>
                <a:gd name="T30" fmla="*/ 190 w 200"/>
                <a:gd name="T31" fmla="*/ 46 h 78"/>
                <a:gd name="T32" fmla="*/ 198 w 200"/>
                <a:gd name="T33" fmla="*/ 54 h 78"/>
                <a:gd name="T34" fmla="*/ 200 w 200"/>
                <a:gd name="T35" fmla="*/ 62 h 78"/>
                <a:gd name="T36" fmla="*/ 200 w 200"/>
                <a:gd name="T37" fmla="*/ 62 h 78"/>
                <a:gd name="T38" fmla="*/ 184 w 200"/>
                <a:gd name="T39" fmla="*/ 66 h 78"/>
                <a:gd name="T40" fmla="*/ 146 w 200"/>
                <a:gd name="T41" fmla="*/ 72 h 78"/>
                <a:gd name="T42" fmla="*/ 104 w 200"/>
                <a:gd name="T43" fmla="*/ 78 h 78"/>
                <a:gd name="T44" fmla="*/ 86 w 200"/>
                <a:gd name="T45" fmla="*/ 78 h 78"/>
                <a:gd name="T46" fmla="*/ 72 w 200"/>
                <a:gd name="T47" fmla="*/ 76 h 78"/>
                <a:gd name="T48" fmla="*/ 72 w 200"/>
                <a:gd name="T49" fmla="*/ 76 h 78"/>
                <a:gd name="T50" fmla="*/ 54 w 200"/>
                <a:gd name="T51" fmla="*/ 70 h 78"/>
                <a:gd name="T52" fmla="*/ 40 w 200"/>
                <a:gd name="T53" fmla="*/ 64 h 78"/>
                <a:gd name="T54" fmla="*/ 30 w 200"/>
                <a:gd name="T55" fmla="*/ 58 h 78"/>
                <a:gd name="T56" fmla="*/ 22 w 200"/>
                <a:gd name="T57" fmla="*/ 50 h 78"/>
                <a:gd name="T58" fmla="*/ 22 w 200"/>
                <a:gd name="T59" fmla="*/ 50 h 78"/>
                <a:gd name="T60" fmla="*/ 6 w 200"/>
                <a:gd name="T61" fmla="*/ 28 h 78"/>
                <a:gd name="T62" fmla="*/ 0 w 200"/>
                <a:gd name="T63" fmla="*/ 18 h 78"/>
                <a:gd name="T64" fmla="*/ 0 w 200"/>
                <a:gd name="T65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78">
                  <a:moveTo>
                    <a:pt x="0" y="18"/>
                  </a:moveTo>
                  <a:lnTo>
                    <a:pt x="0" y="18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8" y="6"/>
                  </a:lnTo>
                  <a:lnTo>
                    <a:pt x="26" y="2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92" y="10"/>
                  </a:lnTo>
                  <a:lnTo>
                    <a:pt x="120" y="16"/>
                  </a:lnTo>
                  <a:lnTo>
                    <a:pt x="142" y="22"/>
                  </a:lnTo>
                  <a:lnTo>
                    <a:pt x="162" y="30"/>
                  </a:lnTo>
                  <a:lnTo>
                    <a:pt x="178" y="38"/>
                  </a:lnTo>
                  <a:lnTo>
                    <a:pt x="190" y="46"/>
                  </a:lnTo>
                  <a:lnTo>
                    <a:pt x="198" y="54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184" y="66"/>
                  </a:lnTo>
                  <a:lnTo>
                    <a:pt x="146" y="72"/>
                  </a:lnTo>
                  <a:lnTo>
                    <a:pt x="104" y="78"/>
                  </a:lnTo>
                  <a:lnTo>
                    <a:pt x="86" y="78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54" y="70"/>
                  </a:lnTo>
                  <a:lnTo>
                    <a:pt x="40" y="64"/>
                  </a:lnTo>
                  <a:lnTo>
                    <a:pt x="30" y="5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6" y="28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5" name="Freeform 94"/>
            <p:cNvSpPr>
              <a:spLocks/>
            </p:cNvSpPr>
            <p:nvPr/>
          </p:nvSpPr>
          <p:spPr bwMode="auto">
            <a:xfrm>
              <a:off x="7510463" y="1639888"/>
              <a:ext cx="276225" cy="441325"/>
            </a:xfrm>
            <a:custGeom>
              <a:avLst/>
              <a:gdLst>
                <a:gd name="T0" fmla="*/ 38 w 174"/>
                <a:gd name="T1" fmla="*/ 276 h 278"/>
                <a:gd name="T2" fmla="*/ 38 w 174"/>
                <a:gd name="T3" fmla="*/ 276 h 278"/>
                <a:gd name="T4" fmla="*/ 50 w 174"/>
                <a:gd name="T5" fmla="*/ 272 h 278"/>
                <a:gd name="T6" fmla="*/ 60 w 174"/>
                <a:gd name="T7" fmla="*/ 270 h 278"/>
                <a:gd name="T8" fmla="*/ 72 w 174"/>
                <a:gd name="T9" fmla="*/ 268 h 278"/>
                <a:gd name="T10" fmla="*/ 82 w 174"/>
                <a:gd name="T11" fmla="*/ 268 h 278"/>
                <a:gd name="T12" fmla="*/ 102 w 174"/>
                <a:gd name="T13" fmla="*/ 272 h 278"/>
                <a:gd name="T14" fmla="*/ 118 w 174"/>
                <a:gd name="T15" fmla="*/ 278 h 278"/>
                <a:gd name="T16" fmla="*/ 118 w 174"/>
                <a:gd name="T17" fmla="*/ 278 h 278"/>
                <a:gd name="T18" fmla="*/ 128 w 174"/>
                <a:gd name="T19" fmla="*/ 268 h 278"/>
                <a:gd name="T20" fmla="*/ 138 w 174"/>
                <a:gd name="T21" fmla="*/ 256 h 278"/>
                <a:gd name="T22" fmla="*/ 148 w 174"/>
                <a:gd name="T23" fmla="*/ 242 h 278"/>
                <a:gd name="T24" fmla="*/ 156 w 174"/>
                <a:gd name="T25" fmla="*/ 226 h 278"/>
                <a:gd name="T26" fmla="*/ 162 w 174"/>
                <a:gd name="T27" fmla="*/ 208 h 278"/>
                <a:gd name="T28" fmla="*/ 168 w 174"/>
                <a:gd name="T29" fmla="*/ 190 h 278"/>
                <a:gd name="T30" fmla="*/ 172 w 174"/>
                <a:gd name="T31" fmla="*/ 172 h 278"/>
                <a:gd name="T32" fmla="*/ 174 w 174"/>
                <a:gd name="T33" fmla="*/ 154 h 278"/>
                <a:gd name="T34" fmla="*/ 174 w 174"/>
                <a:gd name="T35" fmla="*/ 154 h 278"/>
                <a:gd name="T36" fmla="*/ 174 w 174"/>
                <a:gd name="T37" fmla="*/ 128 h 278"/>
                <a:gd name="T38" fmla="*/ 172 w 174"/>
                <a:gd name="T39" fmla="*/ 102 h 278"/>
                <a:gd name="T40" fmla="*/ 170 w 174"/>
                <a:gd name="T41" fmla="*/ 74 h 278"/>
                <a:gd name="T42" fmla="*/ 164 w 174"/>
                <a:gd name="T43" fmla="*/ 50 h 278"/>
                <a:gd name="T44" fmla="*/ 158 w 174"/>
                <a:gd name="T45" fmla="*/ 30 h 278"/>
                <a:gd name="T46" fmla="*/ 152 w 174"/>
                <a:gd name="T47" fmla="*/ 20 h 278"/>
                <a:gd name="T48" fmla="*/ 148 w 174"/>
                <a:gd name="T49" fmla="*/ 14 h 278"/>
                <a:gd name="T50" fmla="*/ 142 w 174"/>
                <a:gd name="T51" fmla="*/ 8 h 278"/>
                <a:gd name="T52" fmla="*/ 134 w 174"/>
                <a:gd name="T53" fmla="*/ 2 h 278"/>
                <a:gd name="T54" fmla="*/ 128 w 174"/>
                <a:gd name="T55" fmla="*/ 0 h 278"/>
                <a:gd name="T56" fmla="*/ 118 w 174"/>
                <a:gd name="T57" fmla="*/ 0 h 278"/>
                <a:gd name="T58" fmla="*/ 118 w 174"/>
                <a:gd name="T59" fmla="*/ 0 h 278"/>
                <a:gd name="T60" fmla="*/ 110 w 174"/>
                <a:gd name="T61" fmla="*/ 0 h 278"/>
                <a:gd name="T62" fmla="*/ 100 w 174"/>
                <a:gd name="T63" fmla="*/ 4 h 278"/>
                <a:gd name="T64" fmla="*/ 90 w 174"/>
                <a:gd name="T65" fmla="*/ 10 h 278"/>
                <a:gd name="T66" fmla="*/ 82 w 174"/>
                <a:gd name="T67" fmla="*/ 18 h 278"/>
                <a:gd name="T68" fmla="*/ 62 w 174"/>
                <a:gd name="T69" fmla="*/ 36 h 278"/>
                <a:gd name="T70" fmla="*/ 42 w 174"/>
                <a:gd name="T71" fmla="*/ 60 h 278"/>
                <a:gd name="T72" fmla="*/ 26 w 174"/>
                <a:gd name="T73" fmla="*/ 88 h 278"/>
                <a:gd name="T74" fmla="*/ 14 w 174"/>
                <a:gd name="T75" fmla="*/ 116 h 278"/>
                <a:gd name="T76" fmla="*/ 4 w 174"/>
                <a:gd name="T77" fmla="*/ 144 h 278"/>
                <a:gd name="T78" fmla="*/ 2 w 174"/>
                <a:gd name="T79" fmla="*/ 158 h 278"/>
                <a:gd name="T80" fmla="*/ 0 w 174"/>
                <a:gd name="T81" fmla="*/ 172 h 278"/>
                <a:gd name="T82" fmla="*/ 0 w 174"/>
                <a:gd name="T83" fmla="*/ 172 h 278"/>
                <a:gd name="T84" fmla="*/ 0 w 174"/>
                <a:gd name="T85" fmla="*/ 188 h 278"/>
                <a:gd name="T86" fmla="*/ 2 w 174"/>
                <a:gd name="T87" fmla="*/ 204 h 278"/>
                <a:gd name="T88" fmla="*/ 4 w 174"/>
                <a:gd name="T89" fmla="*/ 218 h 278"/>
                <a:gd name="T90" fmla="*/ 10 w 174"/>
                <a:gd name="T91" fmla="*/ 232 h 278"/>
                <a:gd name="T92" fmla="*/ 14 w 174"/>
                <a:gd name="T93" fmla="*/ 246 h 278"/>
                <a:gd name="T94" fmla="*/ 22 w 174"/>
                <a:gd name="T95" fmla="*/ 258 h 278"/>
                <a:gd name="T96" fmla="*/ 28 w 174"/>
                <a:gd name="T97" fmla="*/ 268 h 278"/>
                <a:gd name="T98" fmla="*/ 38 w 174"/>
                <a:gd name="T99" fmla="*/ 276 h 278"/>
                <a:gd name="T100" fmla="*/ 38 w 174"/>
                <a:gd name="T101" fmla="*/ 27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4" h="278">
                  <a:moveTo>
                    <a:pt x="38" y="276"/>
                  </a:moveTo>
                  <a:lnTo>
                    <a:pt x="38" y="276"/>
                  </a:lnTo>
                  <a:lnTo>
                    <a:pt x="50" y="272"/>
                  </a:lnTo>
                  <a:lnTo>
                    <a:pt x="60" y="270"/>
                  </a:lnTo>
                  <a:lnTo>
                    <a:pt x="72" y="268"/>
                  </a:lnTo>
                  <a:lnTo>
                    <a:pt x="82" y="268"/>
                  </a:lnTo>
                  <a:lnTo>
                    <a:pt x="102" y="272"/>
                  </a:lnTo>
                  <a:lnTo>
                    <a:pt x="118" y="278"/>
                  </a:lnTo>
                  <a:lnTo>
                    <a:pt x="118" y="278"/>
                  </a:lnTo>
                  <a:lnTo>
                    <a:pt x="128" y="268"/>
                  </a:lnTo>
                  <a:lnTo>
                    <a:pt x="138" y="256"/>
                  </a:lnTo>
                  <a:lnTo>
                    <a:pt x="148" y="242"/>
                  </a:lnTo>
                  <a:lnTo>
                    <a:pt x="156" y="226"/>
                  </a:lnTo>
                  <a:lnTo>
                    <a:pt x="162" y="208"/>
                  </a:lnTo>
                  <a:lnTo>
                    <a:pt x="168" y="190"/>
                  </a:lnTo>
                  <a:lnTo>
                    <a:pt x="172" y="172"/>
                  </a:lnTo>
                  <a:lnTo>
                    <a:pt x="174" y="154"/>
                  </a:lnTo>
                  <a:lnTo>
                    <a:pt x="174" y="154"/>
                  </a:lnTo>
                  <a:lnTo>
                    <a:pt x="174" y="128"/>
                  </a:lnTo>
                  <a:lnTo>
                    <a:pt x="172" y="102"/>
                  </a:lnTo>
                  <a:lnTo>
                    <a:pt x="170" y="74"/>
                  </a:lnTo>
                  <a:lnTo>
                    <a:pt x="164" y="50"/>
                  </a:lnTo>
                  <a:lnTo>
                    <a:pt x="158" y="30"/>
                  </a:lnTo>
                  <a:lnTo>
                    <a:pt x="152" y="20"/>
                  </a:lnTo>
                  <a:lnTo>
                    <a:pt x="148" y="14"/>
                  </a:lnTo>
                  <a:lnTo>
                    <a:pt x="142" y="8"/>
                  </a:lnTo>
                  <a:lnTo>
                    <a:pt x="134" y="2"/>
                  </a:lnTo>
                  <a:lnTo>
                    <a:pt x="12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0" y="0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82" y="18"/>
                  </a:lnTo>
                  <a:lnTo>
                    <a:pt x="62" y="36"/>
                  </a:lnTo>
                  <a:lnTo>
                    <a:pt x="42" y="60"/>
                  </a:lnTo>
                  <a:lnTo>
                    <a:pt x="26" y="88"/>
                  </a:lnTo>
                  <a:lnTo>
                    <a:pt x="14" y="116"/>
                  </a:lnTo>
                  <a:lnTo>
                    <a:pt x="4" y="144"/>
                  </a:lnTo>
                  <a:lnTo>
                    <a:pt x="2" y="158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88"/>
                  </a:lnTo>
                  <a:lnTo>
                    <a:pt x="2" y="204"/>
                  </a:lnTo>
                  <a:lnTo>
                    <a:pt x="4" y="218"/>
                  </a:lnTo>
                  <a:lnTo>
                    <a:pt x="10" y="232"/>
                  </a:lnTo>
                  <a:lnTo>
                    <a:pt x="14" y="246"/>
                  </a:lnTo>
                  <a:lnTo>
                    <a:pt x="22" y="258"/>
                  </a:lnTo>
                  <a:lnTo>
                    <a:pt x="28" y="268"/>
                  </a:lnTo>
                  <a:lnTo>
                    <a:pt x="38" y="276"/>
                  </a:lnTo>
                  <a:lnTo>
                    <a:pt x="38" y="276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6" name="Freeform 95"/>
            <p:cNvSpPr>
              <a:spLocks/>
            </p:cNvSpPr>
            <p:nvPr/>
          </p:nvSpPr>
          <p:spPr bwMode="auto">
            <a:xfrm>
              <a:off x="7523163" y="1728788"/>
              <a:ext cx="241300" cy="361950"/>
            </a:xfrm>
            <a:custGeom>
              <a:avLst/>
              <a:gdLst>
                <a:gd name="T0" fmla="*/ 80 w 152"/>
                <a:gd name="T1" fmla="*/ 0 h 228"/>
                <a:gd name="T2" fmla="*/ 80 w 152"/>
                <a:gd name="T3" fmla="*/ 0 h 228"/>
                <a:gd name="T4" fmla="*/ 98 w 152"/>
                <a:gd name="T5" fmla="*/ 0 h 228"/>
                <a:gd name="T6" fmla="*/ 112 w 152"/>
                <a:gd name="T7" fmla="*/ 6 h 228"/>
                <a:gd name="T8" fmla="*/ 126 w 152"/>
                <a:gd name="T9" fmla="*/ 14 h 228"/>
                <a:gd name="T10" fmla="*/ 136 w 152"/>
                <a:gd name="T11" fmla="*/ 26 h 228"/>
                <a:gd name="T12" fmla="*/ 144 w 152"/>
                <a:gd name="T13" fmla="*/ 40 h 228"/>
                <a:gd name="T14" fmla="*/ 148 w 152"/>
                <a:gd name="T15" fmla="*/ 56 h 228"/>
                <a:gd name="T16" fmla="*/ 152 w 152"/>
                <a:gd name="T17" fmla="*/ 74 h 228"/>
                <a:gd name="T18" fmla="*/ 152 w 152"/>
                <a:gd name="T19" fmla="*/ 94 h 228"/>
                <a:gd name="T20" fmla="*/ 152 w 152"/>
                <a:gd name="T21" fmla="*/ 112 h 228"/>
                <a:gd name="T22" fmla="*/ 150 w 152"/>
                <a:gd name="T23" fmla="*/ 132 h 228"/>
                <a:gd name="T24" fmla="*/ 144 w 152"/>
                <a:gd name="T25" fmla="*/ 152 h 228"/>
                <a:gd name="T26" fmla="*/ 138 w 152"/>
                <a:gd name="T27" fmla="*/ 170 h 228"/>
                <a:gd name="T28" fmla="*/ 130 w 152"/>
                <a:gd name="T29" fmla="*/ 188 h 228"/>
                <a:gd name="T30" fmla="*/ 122 w 152"/>
                <a:gd name="T31" fmla="*/ 204 h 228"/>
                <a:gd name="T32" fmla="*/ 110 w 152"/>
                <a:gd name="T33" fmla="*/ 218 h 228"/>
                <a:gd name="T34" fmla="*/ 100 w 152"/>
                <a:gd name="T35" fmla="*/ 228 h 228"/>
                <a:gd name="T36" fmla="*/ 100 w 152"/>
                <a:gd name="T37" fmla="*/ 228 h 228"/>
                <a:gd name="T38" fmla="*/ 86 w 152"/>
                <a:gd name="T39" fmla="*/ 224 h 228"/>
                <a:gd name="T40" fmla="*/ 70 w 152"/>
                <a:gd name="T41" fmla="*/ 220 h 228"/>
                <a:gd name="T42" fmla="*/ 60 w 152"/>
                <a:gd name="T43" fmla="*/ 220 h 228"/>
                <a:gd name="T44" fmla="*/ 50 w 152"/>
                <a:gd name="T45" fmla="*/ 222 h 228"/>
                <a:gd name="T46" fmla="*/ 40 w 152"/>
                <a:gd name="T47" fmla="*/ 224 h 228"/>
                <a:gd name="T48" fmla="*/ 32 w 152"/>
                <a:gd name="T49" fmla="*/ 228 h 228"/>
                <a:gd name="T50" fmla="*/ 32 w 152"/>
                <a:gd name="T51" fmla="*/ 228 h 228"/>
                <a:gd name="T52" fmla="*/ 24 w 152"/>
                <a:gd name="T53" fmla="*/ 220 h 228"/>
                <a:gd name="T54" fmla="*/ 18 w 152"/>
                <a:gd name="T55" fmla="*/ 210 h 228"/>
                <a:gd name="T56" fmla="*/ 12 w 152"/>
                <a:gd name="T57" fmla="*/ 198 h 228"/>
                <a:gd name="T58" fmla="*/ 8 w 152"/>
                <a:gd name="T59" fmla="*/ 186 h 228"/>
                <a:gd name="T60" fmla="*/ 4 w 152"/>
                <a:gd name="T61" fmla="*/ 172 h 228"/>
                <a:gd name="T62" fmla="*/ 2 w 152"/>
                <a:gd name="T63" fmla="*/ 158 h 228"/>
                <a:gd name="T64" fmla="*/ 0 w 152"/>
                <a:gd name="T65" fmla="*/ 142 h 228"/>
                <a:gd name="T66" fmla="*/ 2 w 152"/>
                <a:gd name="T67" fmla="*/ 126 h 228"/>
                <a:gd name="T68" fmla="*/ 2 w 152"/>
                <a:gd name="T69" fmla="*/ 126 h 228"/>
                <a:gd name="T70" fmla="*/ 4 w 152"/>
                <a:gd name="T71" fmla="*/ 100 h 228"/>
                <a:gd name="T72" fmla="*/ 10 w 152"/>
                <a:gd name="T73" fmla="*/ 78 h 228"/>
                <a:gd name="T74" fmla="*/ 16 w 152"/>
                <a:gd name="T75" fmla="*/ 56 h 228"/>
                <a:gd name="T76" fmla="*/ 26 w 152"/>
                <a:gd name="T77" fmla="*/ 38 h 228"/>
                <a:gd name="T78" fmla="*/ 38 w 152"/>
                <a:gd name="T79" fmla="*/ 22 h 228"/>
                <a:gd name="T80" fmla="*/ 50 w 152"/>
                <a:gd name="T81" fmla="*/ 10 h 228"/>
                <a:gd name="T82" fmla="*/ 64 w 152"/>
                <a:gd name="T83" fmla="*/ 2 h 228"/>
                <a:gd name="T84" fmla="*/ 72 w 152"/>
                <a:gd name="T85" fmla="*/ 0 h 228"/>
                <a:gd name="T86" fmla="*/ 80 w 152"/>
                <a:gd name="T87" fmla="*/ 0 h 228"/>
                <a:gd name="T88" fmla="*/ 80 w 152"/>
                <a:gd name="T8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2" h="228">
                  <a:moveTo>
                    <a:pt x="80" y="0"/>
                  </a:moveTo>
                  <a:lnTo>
                    <a:pt x="80" y="0"/>
                  </a:lnTo>
                  <a:lnTo>
                    <a:pt x="98" y="0"/>
                  </a:lnTo>
                  <a:lnTo>
                    <a:pt x="112" y="6"/>
                  </a:lnTo>
                  <a:lnTo>
                    <a:pt x="126" y="14"/>
                  </a:lnTo>
                  <a:lnTo>
                    <a:pt x="136" y="26"/>
                  </a:lnTo>
                  <a:lnTo>
                    <a:pt x="144" y="40"/>
                  </a:lnTo>
                  <a:lnTo>
                    <a:pt x="148" y="56"/>
                  </a:lnTo>
                  <a:lnTo>
                    <a:pt x="152" y="74"/>
                  </a:lnTo>
                  <a:lnTo>
                    <a:pt x="152" y="94"/>
                  </a:lnTo>
                  <a:lnTo>
                    <a:pt x="152" y="112"/>
                  </a:lnTo>
                  <a:lnTo>
                    <a:pt x="150" y="132"/>
                  </a:lnTo>
                  <a:lnTo>
                    <a:pt x="144" y="152"/>
                  </a:lnTo>
                  <a:lnTo>
                    <a:pt x="138" y="170"/>
                  </a:lnTo>
                  <a:lnTo>
                    <a:pt x="130" y="188"/>
                  </a:lnTo>
                  <a:lnTo>
                    <a:pt x="122" y="204"/>
                  </a:lnTo>
                  <a:lnTo>
                    <a:pt x="110" y="218"/>
                  </a:lnTo>
                  <a:lnTo>
                    <a:pt x="100" y="228"/>
                  </a:lnTo>
                  <a:lnTo>
                    <a:pt x="100" y="228"/>
                  </a:lnTo>
                  <a:lnTo>
                    <a:pt x="86" y="224"/>
                  </a:lnTo>
                  <a:lnTo>
                    <a:pt x="70" y="220"/>
                  </a:lnTo>
                  <a:lnTo>
                    <a:pt x="60" y="220"/>
                  </a:lnTo>
                  <a:lnTo>
                    <a:pt x="50" y="222"/>
                  </a:lnTo>
                  <a:lnTo>
                    <a:pt x="40" y="224"/>
                  </a:lnTo>
                  <a:lnTo>
                    <a:pt x="32" y="228"/>
                  </a:lnTo>
                  <a:lnTo>
                    <a:pt x="32" y="228"/>
                  </a:lnTo>
                  <a:lnTo>
                    <a:pt x="24" y="220"/>
                  </a:lnTo>
                  <a:lnTo>
                    <a:pt x="18" y="210"/>
                  </a:lnTo>
                  <a:lnTo>
                    <a:pt x="12" y="198"/>
                  </a:lnTo>
                  <a:lnTo>
                    <a:pt x="8" y="186"/>
                  </a:lnTo>
                  <a:lnTo>
                    <a:pt x="4" y="172"/>
                  </a:lnTo>
                  <a:lnTo>
                    <a:pt x="2" y="158"/>
                  </a:lnTo>
                  <a:lnTo>
                    <a:pt x="0" y="142"/>
                  </a:lnTo>
                  <a:lnTo>
                    <a:pt x="2" y="126"/>
                  </a:lnTo>
                  <a:lnTo>
                    <a:pt x="2" y="126"/>
                  </a:lnTo>
                  <a:lnTo>
                    <a:pt x="4" y="100"/>
                  </a:lnTo>
                  <a:lnTo>
                    <a:pt x="10" y="78"/>
                  </a:lnTo>
                  <a:lnTo>
                    <a:pt x="16" y="56"/>
                  </a:lnTo>
                  <a:lnTo>
                    <a:pt x="26" y="38"/>
                  </a:lnTo>
                  <a:lnTo>
                    <a:pt x="38" y="22"/>
                  </a:lnTo>
                  <a:lnTo>
                    <a:pt x="50" y="10"/>
                  </a:lnTo>
                  <a:lnTo>
                    <a:pt x="64" y="2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7" name="Freeform 96"/>
            <p:cNvSpPr>
              <a:spLocks/>
            </p:cNvSpPr>
            <p:nvPr/>
          </p:nvSpPr>
          <p:spPr bwMode="auto">
            <a:xfrm>
              <a:off x="7539038" y="1741488"/>
              <a:ext cx="215900" cy="342900"/>
            </a:xfrm>
            <a:custGeom>
              <a:avLst/>
              <a:gdLst>
                <a:gd name="T0" fmla="*/ 72 w 136"/>
                <a:gd name="T1" fmla="*/ 0 h 216"/>
                <a:gd name="T2" fmla="*/ 72 w 136"/>
                <a:gd name="T3" fmla="*/ 0 h 216"/>
                <a:gd name="T4" fmla="*/ 88 w 136"/>
                <a:gd name="T5" fmla="*/ 4 h 216"/>
                <a:gd name="T6" fmla="*/ 102 w 136"/>
                <a:gd name="T7" fmla="*/ 10 h 216"/>
                <a:gd name="T8" fmla="*/ 114 w 136"/>
                <a:gd name="T9" fmla="*/ 20 h 216"/>
                <a:gd name="T10" fmla="*/ 122 w 136"/>
                <a:gd name="T11" fmla="*/ 30 h 216"/>
                <a:gd name="T12" fmla="*/ 130 w 136"/>
                <a:gd name="T13" fmla="*/ 44 h 216"/>
                <a:gd name="T14" fmla="*/ 134 w 136"/>
                <a:gd name="T15" fmla="*/ 60 h 216"/>
                <a:gd name="T16" fmla="*/ 136 w 136"/>
                <a:gd name="T17" fmla="*/ 78 h 216"/>
                <a:gd name="T18" fmla="*/ 136 w 136"/>
                <a:gd name="T19" fmla="*/ 96 h 216"/>
                <a:gd name="T20" fmla="*/ 134 w 136"/>
                <a:gd name="T21" fmla="*/ 114 h 216"/>
                <a:gd name="T22" fmla="*/ 132 w 136"/>
                <a:gd name="T23" fmla="*/ 132 h 216"/>
                <a:gd name="T24" fmla="*/ 126 w 136"/>
                <a:gd name="T25" fmla="*/ 150 h 216"/>
                <a:gd name="T26" fmla="*/ 120 w 136"/>
                <a:gd name="T27" fmla="*/ 166 h 216"/>
                <a:gd name="T28" fmla="*/ 112 w 136"/>
                <a:gd name="T29" fmla="*/ 182 h 216"/>
                <a:gd name="T30" fmla="*/ 102 w 136"/>
                <a:gd name="T31" fmla="*/ 196 h 216"/>
                <a:gd name="T32" fmla="*/ 90 w 136"/>
                <a:gd name="T33" fmla="*/ 206 h 216"/>
                <a:gd name="T34" fmla="*/ 78 w 136"/>
                <a:gd name="T35" fmla="*/ 216 h 216"/>
                <a:gd name="T36" fmla="*/ 78 w 136"/>
                <a:gd name="T37" fmla="*/ 216 h 216"/>
                <a:gd name="T38" fmla="*/ 68 w 136"/>
                <a:gd name="T39" fmla="*/ 214 h 216"/>
                <a:gd name="T40" fmla="*/ 58 w 136"/>
                <a:gd name="T41" fmla="*/ 212 h 216"/>
                <a:gd name="T42" fmla="*/ 46 w 136"/>
                <a:gd name="T43" fmla="*/ 212 h 216"/>
                <a:gd name="T44" fmla="*/ 32 w 136"/>
                <a:gd name="T45" fmla="*/ 216 h 216"/>
                <a:gd name="T46" fmla="*/ 32 w 136"/>
                <a:gd name="T47" fmla="*/ 216 h 216"/>
                <a:gd name="T48" fmla="*/ 24 w 136"/>
                <a:gd name="T49" fmla="*/ 208 h 216"/>
                <a:gd name="T50" fmla="*/ 18 w 136"/>
                <a:gd name="T51" fmla="*/ 198 h 216"/>
                <a:gd name="T52" fmla="*/ 12 w 136"/>
                <a:gd name="T53" fmla="*/ 188 h 216"/>
                <a:gd name="T54" fmla="*/ 6 w 136"/>
                <a:gd name="T55" fmla="*/ 174 h 216"/>
                <a:gd name="T56" fmla="*/ 2 w 136"/>
                <a:gd name="T57" fmla="*/ 160 h 216"/>
                <a:gd name="T58" fmla="*/ 0 w 136"/>
                <a:gd name="T59" fmla="*/ 144 h 216"/>
                <a:gd name="T60" fmla="*/ 0 w 136"/>
                <a:gd name="T61" fmla="*/ 128 h 216"/>
                <a:gd name="T62" fmla="*/ 0 w 136"/>
                <a:gd name="T63" fmla="*/ 110 h 216"/>
                <a:gd name="T64" fmla="*/ 0 w 136"/>
                <a:gd name="T65" fmla="*/ 110 h 216"/>
                <a:gd name="T66" fmla="*/ 4 w 136"/>
                <a:gd name="T67" fmla="*/ 88 h 216"/>
                <a:gd name="T68" fmla="*/ 8 w 136"/>
                <a:gd name="T69" fmla="*/ 66 h 216"/>
                <a:gd name="T70" fmla="*/ 16 w 136"/>
                <a:gd name="T71" fmla="*/ 48 h 216"/>
                <a:gd name="T72" fmla="*/ 24 w 136"/>
                <a:gd name="T73" fmla="*/ 32 h 216"/>
                <a:gd name="T74" fmla="*/ 36 w 136"/>
                <a:gd name="T75" fmla="*/ 18 h 216"/>
                <a:gd name="T76" fmla="*/ 46 w 136"/>
                <a:gd name="T77" fmla="*/ 8 h 216"/>
                <a:gd name="T78" fmla="*/ 60 w 136"/>
                <a:gd name="T79" fmla="*/ 2 h 216"/>
                <a:gd name="T80" fmla="*/ 66 w 136"/>
                <a:gd name="T81" fmla="*/ 0 h 216"/>
                <a:gd name="T82" fmla="*/ 72 w 136"/>
                <a:gd name="T83" fmla="*/ 0 h 216"/>
                <a:gd name="T84" fmla="*/ 72 w 136"/>
                <a:gd name="T8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216">
                  <a:moveTo>
                    <a:pt x="72" y="0"/>
                  </a:moveTo>
                  <a:lnTo>
                    <a:pt x="72" y="0"/>
                  </a:lnTo>
                  <a:lnTo>
                    <a:pt x="88" y="4"/>
                  </a:lnTo>
                  <a:lnTo>
                    <a:pt x="102" y="10"/>
                  </a:lnTo>
                  <a:lnTo>
                    <a:pt x="114" y="20"/>
                  </a:lnTo>
                  <a:lnTo>
                    <a:pt x="122" y="30"/>
                  </a:lnTo>
                  <a:lnTo>
                    <a:pt x="130" y="44"/>
                  </a:lnTo>
                  <a:lnTo>
                    <a:pt x="134" y="60"/>
                  </a:lnTo>
                  <a:lnTo>
                    <a:pt x="136" y="78"/>
                  </a:lnTo>
                  <a:lnTo>
                    <a:pt x="136" y="96"/>
                  </a:lnTo>
                  <a:lnTo>
                    <a:pt x="134" y="114"/>
                  </a:lnTo>
                  <a:lnTo>
                    <a:pt x="132" y="132"/>
                  </a:lnTo>
                  <a:lnTo>
                    <a:pt x="126" y="150"/>
                  </a:lnTo>
                  <a:lnTo>
                    <a:pt x="120" y="166"/>
                  </a:lnTo>
                  <a:lnTo>
                    <a:pt x="112" y="182"/>
                  </a:lnTo>
                  <a:lnTo>
                    <a:pt x="102" y="196"/>
                  </a:lnTo>
                  <a:lnTo>
                    <a:pt x="90" y="206"/>
                  </a:lnTo>
                  <a:lnTo>
                    <a:pt x="78" y="216"/>
                  </a:lnTo>
                  <a:lnTo>
                    <a:pt x="78" y="216"/>
                  </a:lnTo>
                  <a:lnTo>
                    <a:pt x="68" y="214"/>
                  </a:lnTo>
                  <a:lnTo>
                    <a:pt x="58" y="212"/>
                  </a:lnTo>
                  <a:lnTo>
                    <a:pt x="46" y="212"/>
                  </a:lnTo>
                  <a:lnTo>
                    <a:pt x="32" y="216"/>
                  </a:lnTo>
                  <a:lnTo>
                    <a:pt x="32" y="216"/>
                  </a:lnTo>
                  <a:lnTo>
                    <a:pt x="24" y="208"/>
                  </a:lnTo>
                  <a:lnTo>
                    <a:pt x="18" y="198"/>
                  </a:lnTo>
                  <a:lnTo>
                    <a:pt x="12" y="188"/>
                  </a:lnTo>
                  <a:lnTo>
                    <a:pt x="6" y="174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0" y="12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4" y="88"/>
                  </a:lnTo>
                  <a:lnTo>
                    <a:pt x="8" y="66"/>
                  </a:lnTo>
                  <a:lnTo>
                    <a:pt x="16" y="48"/>
                  </a:lnTo>
                  <a:lnTo>
                    <a:pt x="24" y="32"/>
                  </a:lnTo>
                  <a:lnTo>
                    <a:pt x="36" y="18"/>
                  </a:lnTo>
                  <a:lnTo>
                    <a:pt x="46" y="8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98" name="Freeform 97"/>
            <p:cNvSpPr>
              <a:spLocks/>
            </p:cNvSpPr>
            <p:nvPr/>
          </p:nvSpPr>
          <p:spPr bwMode="auto">
            <a:xfrm>
              <a:off x="7516813" y="2039938"/>
              <a:ext cx="222250" cy="92075"/>
            </a:xfrm>
            <a:custGeom>
              <a:avLst/>
              <a:gdLst>
                <a:gd name="T0" fmla="*/ 0 w 140"/>
                <a:gd name="T1" fmla="*/ 30 h 58"/>
                <a:gd name="T2" fmla="*/ 0 w 140"/>
                <a:gd name="T3" fmla="*/ 30 h 58"/>
                <a:gd name="T4" fmla="*/ 4 w 140"/>
                <a:gd name="T5" fmla="*/ 24 h 58"/>
                <a:gd name="T6" fmla="*/ 14 w 140"/>
                <a:gd name="T7" fmla="*/ 14 h 58"/>
                <a:gd name="T8" fmla="*/ 20 w 140"/>
                <a:gd name="T9" fmla="*/ 8 h 58"/>
                <a:gd name="T10" fmla="*/ 30 w 140"/>
                <a:gd name="T11" fmla="*/ 2 h 58"/>
                <a:gd name="T12" fmla="*/ 42 w 140"/>
                <a:gd name="T13" fmla="*/ 0 h 58"/>
                <a:gd name="T14" fmla="*/ 56 w 140"/>
                <a:gd name="T15" fmla="*/ 0 h 58"/>
                <a:gd name="T16" fmla="*/ 56 w 140"/>
                <a:gd name="T17" fmla="*/ 0 h 58"/>
                <a:gd name="T18" fmla="*/ 94 w 140"/>
                <a:gd name="T19" fmla="*/ 4 h 58"/>
                <a:gd name="T20" fmla="*/ 104 w 140"/>
                <a:gd name="T21" fmla="*/ 6 h 58"/>
                <a:gd name="T22" fmla="*/ 114 w 140"/>
                <a:gd name="T23" fmla="*/ 10 h 58"/>
                <a:gd name="T24" fmla="*/ 114 w 140"/>
                <a:gd name="T25" fmla="*/ 10 h 58"/>
                <a:gd name="T26" fmla="*/ 124 w 140"/>
                <a:gd name="T27" fmla="*/ 14 h 58"/>
                <a:gd name="T28" fmla="*/ 132 w 140"/>
                <a:gd name="T29" fmla="*/ 20 h 58"/>
                <a:gd name="T30" fmla="*/ 140 w 140"/>
                <a:gd name="T31" fmla="*/ 26 h 58"/>
                <a:gd name="T32" fmla="*/ 140 w 140"/>
                <a:gd name="T33" fmla="*/ 26 h 58"/>
                <a:gd name="T34" fmla="*/ 136 w 140"/>
                <a:gd name="T35" fmla="*/ 32 h 58"/>
                <a:gd name="T36" fmla="*/ 124 w 140"/>
                <a:gd name="T37" fmla="*/ 42 h 58"/>
                <a:gd name="T38" fmla="*/ 116 w 140"/>
                <a:gd name="T39" fmla="*/ 48 h 58"/>
                <a:gd name="T40" fmla="*/ 106 w 140"/>
                <a:gd name="T41" fmla="*/ 54 h 58"/>
                <a:gd name="T42" fmla="*/ 96 w 140"/>
                <a:gd name="T43" fmla="*/ 58 h 58"/>
                <a:gd name="T44" fmla="*/ 86 w 140"/>
                <a:gd name="T45" fmla="*/ 58 h 58"/>
                <a:gd name="T46" fmla="*/ 86 w 140"/>
                <a:gd name="T47" fmla="*/ 58 h 58"/>
                <a:gd name="T48" fmla="*/ 52 w 140"/>
                <a:gd name="T49" fmla="*/ 58 h 58"/>
                <a:gd name="T50" fmla="*/ 40 w 140"/>
                <a:gd name="T51" fmla="*/ 56 h 58"/>
                <a:gd name="T52" fmla="*/ 30 w 140"/>
                <a:gd name="T53" fmla="*/ 50 h 58"/>
                <a:gd name="T54" fmla="*/ 30 w 140"/>
                <a:gd name="T55" fmla="*/ 50 h 58"/>
                <a:gd name="T56" fmla="*/ 10 w 140"/>
                <a:gd name="T57" fmla="*/ 36 h 58"/>
                <a:gd name="T58" fmla="*/ 0 w 140"/>
                <a:gd name="T59" fmla="*/ 30 h 58"/>
                <a:gd name="T60" fmla="*/ 0 w 140"/>
                <a:gd name="T61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0" h="58">
                  <a:moveTo>
                    <a:pt x="0" y="30"/>
                  </a:moveTo>
                  <a:lnTo>
                    <a:pt x="0" y="30"/>
                  </a:lnTo>
                  <a:lnTo>
                    <a:pt x="4" y="24"/>
                  </a:lnTo>
                  <a:lnTo>
                    <a:pt x="14" y="14"/>
                  </a:lnTo>
                  <a:lnTo>
                    <a:pt x="20" y="8"/>
                  </a:lnTo>
                  <a:lnTo>
                    <a:pt x="30" y="2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94" y="4"/>
                  </a:lnTo>
                  <a:lnTo>
                    <a:pt x="104" y="6"/>
                  </a:lnTo>
                  <a:lnTo>
                    <a:pt x="114" y="10"/>
                  </a:lnTo>
                  <a:lnTo>
                    <a:pt x="114" y="10"/>
                  </a:lnTo>
                  <a:lnTo>
                    <a:pt x="124" y="14"/>
                  </a:lnTo>
                  <a:lnTo>
                    <a:pt x="132" y="20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36" y="32"/>
                  </a:lnTo>
                  <a:lnTo>
                    <a:pt x="124" y="42"/>
                  </a:lnTo>
                  <a:lnTo>
                    <a:pt x="116" y="48"/>
                  </a:lnTo>
                  <a:lnTo>
                    <a:pt x="106" y="54"/>
                  </a:lnTo>
                  <a:lnTo>
                    <a:pt x="96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52" y="58"/>
                  </a:lnTo>
                  <a:lnTo>
                    <a:pt x="40" y="56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10" y="36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7" name="Freeform 116"/>
            <p:cNvSpPr>
              <a:spLocks/>
            </p:cNvSpPr>
            <p:nvPr/>
          </p:nvSpPr>
          <p:spPr bwMode="auto">
            <a:xfrm>
              <a:off x="7539038" y="1747838"/>
              <a:ext cx="209550" cy="190500"/>
            </a:xfrm>
            <a:custGeom>
              <a:avLst/>
              <a:gdLst>
                <a:gd name="T0" fmla="*/ 76 w 132"/>
                <a:gd name="T1" fmla="*/ 20 h 120"/>
                <a:gd name="T2" fmla="*/ 76 w 132"/>
                <a:gd name="T3" fmla="*/ 20 h 120"/>
                <a:gd name="T4" fmla="*/ 62 w 132"/>
                <a:gd name="T5" fmla="*/ 22 h 120"/>
                <a:gd name="T6" fmla="*/ 50 w 132"/>
                <a:gd name="T7" fmla="*/ 26 h 120"/>
                <a:gd name="T8" fmla="*/ 38 w 132"/>
                <a:gd name="T9" fmla="*/ 36 h 120"/>
                <a:gd name="T10" fmla="*/ 26 w 132"/>
                <a:gd name="T11" fmla="*/ 48 h 120"/>
                <a:gd name="T12" fmla="*/ 16 w 132"/>
                <a:gd name="T13" fmla="*/ 62 h 120"/>
                <a:gd name="T14" fmla="*/ 10 w 132"/>
                <a:gd name="T15" fmla="*/ 80 h 120"/>
                <a:gd name="T16" fmla="*/ 4 w 132"/>
                <a:gd name="T17" fmla="*/ 98 h 120"/>
                <a:gd name="T18" fmla="*/ 0 w 132"/>
                <a:gd name="T19" fmla="*/ 120 h 120"/>
                <a:gd name="T20" fmla="*/ 0 w 132"/>
                <a:gd name="T21" fmla="*/ 120 h 120"/>
                <a:gd name="T22" fmla="*/ 0 w 132"/>
                <a:gd name="T23" fmla="*/ 106 h 120"/>
                <a:gd name="T24" fmla="*/ 0 w 132"/>
                <a:gd name="T25" fmla="*/ 106 h 120"/>
                <a:gd name="T26" fmla="*/ 4 w 132"/>
                <a:gd name="T27" fmla="*/ 84 h 120"/>
                <a:gd name="T28" fmla="*/ 8 w 132"/>
                <a:gd name="T29" fmla="*/ 64 h 120"/>
                <a:gd name="T30" fmla="*/ 16 w 132"/>
                <a:gd name="T31" fmla="*/ 46 h 120"/>
                <a:gd name="T32" fmla="*/ 26 w 132"/>
                <a:gd name="T33" fmla="*/ 30 h 120"/>
                <a:gd name="T34" fmla="*/ 38 w 132"/>
                <a:gd name="T35" fmla="*/ 16 h 120"/>
                <a:gd name="T36" fmla="*/ 50 w 132"/>
                <a:gd name="T37" fmla="*/ 8 h 120"/>
                <a:gd name="T38" fmla="*/ 64 w 132"/>
                <a:gd name="T39" fmla="*/ 2 h 120"/>
                <a:gd name="T40" fmla="*/ 78 w 132"/>
                <a:gd name="T41" fmla="*/ 0 h 120"/>
                <a:gd name="T42" fmla="*/ 78 w 132"/>
                <a:gd name="T43" fmla="*/ 0 h 120"/>
                <a:gd name="T44" fmla="*/ 92 w 132"/>
                <a:gd name="T45" fmla="*/ 4 h 120"/>
                <a:gd name="T46" fmla="*/ 104 w 132"/>
                <a:gd name="T47" fmla="*/ 10 h 120"/>
                <a:gd name="T48" fmla="*/ 116 w 132"/>
                <a:gd name="T49" fmla="*/ 22 h 120"/>
                <a:gd name="T50" fmla="*/ 124 w 132"/>
                <a:gd name="T51" fmla="*/ 34 h 120"/>
                <a:gd name="T52" fmla="*/ 130 w 132"/>
                <a:gd name="T53" fmla="*/ 50 h 120"/>
                <a:gd name="T54" fmla="*/ 132 w 132"/>
                <a:gd name="T55" fmla="*/ 70 h 120"/>
                <a:gd name="T56" fmla="*/ 132 w 132"/>
                <a:gd name="T57" fmla="*/ 90 h 120"/>
                <a:gd name="T58" fmla="*/ 130 w 132"/>
                <a:gd name="T59" fmla="*/ 112 h 120"/>
                <a:gd name="T60" fmla="*/ 130 w 132"/>
                <a:gd name="T61" fmla="*/ 112 h 120"/>
                <a:gd name="T62" fmla="*/ 130 w 132"/>
                <a:gd name="T63" fmla="*/ 100 h 120"/>
                <a:gd name="T64" fmla="*/ 128 w 132"/>
                <a:gd name="T65" fmla="*/ 86 h 120"/>
                <a:gd name="T66" fmla="*/ 126 w 132"/>
                <a:gd name="T67" fmla="*/ 68 h 120"/>
                <a:gd name="T68" fmla="*/ 120 w 132"/>
                <a:gd name="T69" fmla="*/ 52 h 120"/>
                <a:gd name="T70" fmla="*/ 114 w 132"/>
                <a:gd name="T71" fmla="*/ 44 h 120"/>
                <a:gd name="T72" fmla="*/ 110 w 132"/>
                <a:gd name="T73" fmla="*/ 36 h 120"/>
                <a:gd name="T74" fmla="*/ 102 w 132"/>
                <a:gd name="T75" fmla="*/ 30 h 120"/>
                <a:gd name="T76" fmla="*/ 96 w 132"/>
                <a:gd name="T77" fmla="*/ 26 h 120"/>
                <a:gd name="T78" fmla="*/ 86 w 132"/>
                <a:gd name="T79" fmla="*/ 22 h 120"/>
                <a:gd name="T80" fmla="*/ 76 w 132"/>
                <a:gd name="T81" fmla="*/ 20 h 120"/>
                <a:gd name="T82" fmla="*/ 76 w 132"/>
                <a:gd name="T8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2" h="120">
                  <a:moveTo>
                    <a:pt x="76" y="20"/>
                  </a:moveTo>
                  <a:lnTo>
                    <a:pt x="76" y="20"/>
                  </a:lnTo>
                  <a:lnTo>
                    <a:pt x="62" y="22"/>
                  </a:lnTo>
                  <a:lnTo>
                    <a:pt x="50" y="26"/>
                  </a:lnTo>
                  <a:lnTo>
                    <a:pt x="38" y="36"/>
                  </a:lnTo>
                  <a:lnTo>
                    <a:pt x="26" y="48"/>
                  </a:lnTo>
                  <a:lnTo>
                    <a:pt x="16" y="62"/>
                  </a:lnTo>
                  <a:lnTo>
                    <a:pt x="10" y="80"/>
                  </a:lnTo>
                  <a:lnTo>
                    <a:pt x="4" y="9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4" y="84"/>
                  </a:lnTo>
                  <a:lnTo>
                    <a:pt x="8" y="64"/>
                  </a:lnTo>
                  <a:lnTo>
                    <a:pt x="16" y="46"/>
                  </a:lnTo>
                  <a:lnTo>
                    <a:pt x="26" y="30"/>
                  </a:lnTo>
                  <a:lnTo>
                    <a:pt x="38" y="16"/>
                  </a:lnTo>
                  <a:lnTo>
                    <a:pt x="50" y="8"/>
                  </a:lnTo>
                  <a:lnTo>
                    <a:pt x="64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4"/>
                  </a:lnTo>
                  <a:lnTo>
                    <a:pt x="104" y="10"/>
                  </a:lnTo>
                  <a:lnTo>
                    <a:pt x="116" y="22"/>
                  </a:lnTo>
                  <a:lnTo>
                    <a:pt x="124" y="34"/>
                  </a:lnTo>
                  <a:lnTo>
                    <a:pt x="130" y="50"/>
                  </a:lnTo>
                  <a:lnTo>
                    <a:pt x="132" y="70"/>
                  </a:lnTo>
                  <a:lnTo>
                    <a:pt x="132" y="90"/>
                  </a:lnTo>
                  <a:lnTo>
                    <a:pt x="130" y="112"/>
                  </a:lnTo>
                  <a:lnTo>
                    <a:pt x="130" y="112"/>
                  </a:lnTo>
                  <a:lnTo>
                    <a:pt x="130" y="100"/>
                  </a:lnTo>
                  <a:lnTo>
                    <a:pt x="128" y="86"/>
                  </a:lnTo>
                  <a:lnTo>
                    <a:pt x="126" y="68"/>
                  </a:lnTo>
                  <a:lnTo>
                    <a:pt x="120" y="52"/>
                  </a:lnTo>
                  <a:lnTo>
                    <a:pt x="114" y="44"/>
                  </a:lnTo>
                  <a:lnTo>
                    <a:pt x="110" y="36"/>
                  </a:lnTo>
                  <a:lnTo>
                    <a:pt x="102" y="30"/>
                  </a:lnTo>
                  <a:lnTo>
                    <a:pt x="96" y="26"/>
                  </a:lnTo>
                  <a:lnTo>
                    <a:pt x="86" y="22"/>
                  </a:lnTo>
                  <a:lnTo>
                    <a:pt x="76" y="20"/>
                  </a:lnTo>
                  <a:lnTo>
                    <a:pt x="76" y="2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8" name="Freeform 117"/>
            <p:cNvSpPr>
              <a:spLocks/>
            </p:cNvSpPr>
            <p:nvPr/>
          </p:nvSpPr>
          <p:spPr bwMode="auto">
            <a:xfrm>
              <a:off x="7554913" y="1912938"/>
              <a:ext cx="104775" cy="139700"/>
            </a:xfrm>
            <a:custGeom>
              <a:avLst/>
              <a:gdLst>
                <a:gd name="T0" fmla="*/ 0 w 66"/>
                <a:gd name="T1" fmla="*/ 44 h 88"/>
                <a:gd name="T2" fmla="*/ 0 w 66"/>
                <a:gd name="T3" fmla="*/ 44 h 88"/>
                <a:gd name="T4" fmla="*/ 0 w 66"/>
                <a:gd name="T5" fmla="*/ 52 h 88"/>
                <a:gd name="T6" fmla="*/ 2 w 66"/>
                <a:gd name="T7" fmla="*/ 60 h 88"/>
                <a:gd name="T8" fmla="*/ 4 w 66"/>
                <a:gd name="T9" fmla="*/ 68 h 88"/>
                <a:gd name="T10" fmla="*/ 8 w 66"/>
                <a:gd name="T11" fmla="*/ 76 h 88"/>
                <a:gd name="T12" fmla="*/ 14 w 66"/>
                <a:gd name="T13" fmla="*/ 80 h 88"/>
                <a:gd name="T14" fmla="*/ 18 w 66"/>
                <a:gd name="T15" fmla="*/ 84 h 88"/>
                <a:gd name="T16" fmla="*/ 24 w 66"/>
                <a:gd name="T17" fmla="*/ 88 h 88"/>
                <a:gd name="T18" fmla="*/ 32 w 66"/>
                <a:gd name="T19" fmla="*/ 88 h 88"/>
                <a:gd name="T20" fmla="*/ 32 w 66"/>
                <a:gd name="T21" fmla="*/ 88 h 88"/>
                <a:gd name="T22" fmla="*/ 38 w 66"/>
                <a:gd name="T23" fmla="*/ 88 h 88"/>
                <a:gd name="T24" fmla="*/ 44 w 66"/>
                <a:gd name="T25" fmla="*/ 86 h 88"/>
                <a:gd name="T26" fmla="*/ 50 w 66"/>
                <a:gd name="T27" fmla="*/ 82 h 88"/>
                <a:gd name="T28" fmla="*/ 56 w 66"/>
                <a:gd name="T29" fmla="*/ 76 h 88"/>
                <a:gd name="T30" fmla="*/ 60 w 66"/>
                <a:gd name="T31" fmla="*/ 70 h 88"/>
                <a:gd name="T32" fmla="*/ 62 w 66"/>
                <a:gd name="T33" fmla="*/ 62 h 88"/>
                <a:gd name="T34" fmla="*/ 64 w 66"/>
                <a:gd name="T35" fmla="*/ 54 h 88"/>
                <a:gd name="T36" fmla="*/ 66 w 66"/>
                <a:gd name="T37" fmla="*/ 44 h 88"/>
                <a:gd name="T38" fmla="*/ 66 w 66"/>
                <a:gd name="T39" fmla="*/ 44 h 88"/>
                <a:gd name="T40" fmla="*/ 66 w 66"/>
                <a:gd name="T41" fmla="*/ 36 h 88"/>
                <a:gd name="T42" fmla="*/ 64 w 66"/>
                <a:gd name="T43" fmla="*/ 28 h 88"/>
                <a:gd name="T44" fmla="*/ 60 w 66"/>
                <a:gd name="T45" fmla="*/ 20 h 88"/>
                <a:gd name="T46" fmla="*/ 56 w 66"/>
                <a:gd name="T47" fmla="*/ 12 h 88"/>
                <a:gd name="T48" fmla="*/ 52 w 66"/>
                <a:gd name="T49" fmla="*/ 8 h 88"/>
                <a:gd name="T50" fmla="*/ 46 w 66"/>
                <a:gd name="T51" fmla="*/ 2 h 88"/>
                <a:gd name="T52" fmla="*/ 40 w 66"/>
                <a:gd name="T53" fmla="*/ 0 h 88"/>
                <a:gd name="T54" fmla="*/ 34 w 66"/>
                <a:gd name="T55" fmla="*/ 0 h 88"/>
                <a:gd name="T56" fmla="*/ 34 w 66"/>
                <a:gd name="T57" fmla="*/ 0 h 88"/>
                <a:gd name="T58" fmla="*/ 28 w 66"/>
                <a:gd name="T59" fmla="*/ 0 h 88"/>
                <a:gd name="T60" fmla="*/ 20 w 66"/>
                <a:gd name="T61" fmla="*/ 2 h 88"/>
                <a:gd name="T62" fmla="*/ 16 w 66"/>
                <a:gd name="T63" fmla="*/ 6 h 88"/>
                <a:gd name="T64" fmla="*/ 10 w 66"/>
                <a:gd name="T65" fmla="*/ 12 h 88"/>
                <a:gd name="T66" fmla="*/ 6 w 66"/>
                <a:gd name="T67" fmla="*/ 18 h 88"/>
                <a:gd name="T68" fmla="*/ 2 w 66"/>
                <a:gd name="T69" fmla="*/ 26 h 88"/>
                <a:gd name="T70" fmla="*/ 0 w 66"/>
                <a:gd name="T71" fmla="*/ 34 h 88"/>
                <a:gd name="T72" fmla="*/ 0 w 66"/>
                <a:gd name="T73" fmla="*/ 44 h 88"/>
                <a:gd name="T74" fmla="*/ 0 w 66"/>
                <a:gd name="T7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88">
                  <a:moveTo>
                    <a:pt x="0" y="44"/>
                  </a:moveTo>
                  <a:lnTo>
                    <a:pt x="0" y="44"/>
                  </a:lnTo>
                  <a:lnTo>
                    <a:pt x="0" y="52"/>
                  </a:lnTo>
                  <a:lnTo>
                    <a:pt x="2" y="60"/>
                  </a:lnTo>
                  <a:lnTo>
                    <a:pt x="4" y="68"/>
                  </a:lnTo>
                  <a:lnTo>
                    <a:pt x="8" y="76"/>
                  </a:lnTo>
                  <a:lnTo>
                    <a:pt x="14" y="80"/>
                  </a:lnTo>
                  <a:lnTo>
                    <a:pt x="18" y="84"/>
                  </a:lnTo>
                  <a:lnTo>
                    <a:pt x="24" y="88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8" y="88"/>
                  </a:lnTo>
                  <a:lnTo>
                    <a:pt x="44" y="86"/>
                  </a:lnTo>
                  <a:lnTo>
                    <a:pt x="50" y="82"/>
                  </a:lnTo>
                  <a:lnTo>
                    <a:pt x="56" y="76"/>
                  </a:lnTo>
                  <a:lnTo>
                    <a:pt x="60" y="70"/>
                  </a:lnTo>
                  <a:lnTo>
                    <a:pt x="62" y="62"/>
                  </a:lnTo>
                  <a:lnTo>
                    <a:pt x="64" y="54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6" y="36"/>
                  </a:lnTo>
                  <a:lnTo>
                    <a:pt x="64" y="28"/>
                  </a:lnTo>
                  <a:lnTo>
                    <a:pt x="60" y="20"/>
                  </a:lnTo>
                  <a:lnTo>
                    <a:pt x="56" y="12"/>
                  </a:lnTo>
                  <a:lnTo>
                    <a:pt x="52" y="8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6" y="6"/>
                  </a:lnTo>
                  <a:lnTo>
                    <a:pt x="10" y="12"/>
                  </a:lnTo>
                  <a:lnTo>
                    <a:pt x="6" y="18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33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9" name="Freeform 118"/>
            <p:cNvSpPr>
              <a:spLocks/>
            </p:cNvSpPr>
            <p:nvPr/>
          </p:nvSpPr>
          <p:spPr bwMode="auto">
            <a:xfrm>
              <a:off x="7564438" y="1925638"/>
              <a:ext cx="82550" cy="114300"/>
            </a:xfrm>
            <a:custGeom>
              <a:avLst/>
              <a:gdLst>
                <a:gd name="T0" fmla="*/ 0 w 52"/>
                <a:gd name="T1" fmla="*/ 36 h 72"/>
                <a:gd name="T2" fmla="*/ 0 w 52"/>
                <a:gd name="T3" fmla="*/ 36 h 72"/>
                <a:gd name="T4" fmla="*/ 2 w 52"/>
                <a:gd name="T5" fmla="*/ 50 h 72"/>
                <a:gd name="T6" fmla="*/ 8 w 52"/>
                <a:gd name="T7" fmla="*/ 60 h 72"/>
                <a:gd name="T8" fmla="*/ 16 w 52"/>
                <a:gd name="T9" fmla="*/ 68 h 72"/>
                <a:gd name="T10" fmla="*/ 20 w 52"/>
                <a:gd name="T11" fmla="*/ 70 h 72"/>
                <a:gd name="T12" fmla="*/ 26 w 52"/>
                <a:gd name="T13" fmla="*/ 72 h 72"/>
                <a:gd name="T14" fmla="*/ 26 w 52"/>
                <a:gd name="T15" fmla="*/ 72 h 72"/>
                <a:gd name="T16" fmla="*/ 32 w 52"/>
                <a:gd name="T17" fmla="*/ 72 h 72"/>
                <a:gd name="T18" fmla="*/ 36 w 52"/>
                <a:gd name="T19" fmla="*/ 70 h 72"/>
                <a:gd name="T20" fmla="*/ 44 w 52"/>
                <a:gd name="T21" fmla="*/ 62 h 72"/>
                <a:gd name="T22" fmla="*/ 50 w 52"/>
                <a:gd name="T23" fmla="*/ 50 h 72"/>
                <a:gd name="T24" fmla="*/ 52 w 52"/>
                <a:gd name="T25" fmla="*/ 36 h 72"/>
                <a:gd name="T26" fmla="*/ 52 w 52"/>
                <a:gd name="T27" fmla="*/ 36 h 72"/>
                <a:gd name="T28" fmla="*/ 52 w 52"/>
                <a:gd name="T29" fmla="*/ 22 h 72"/>
                <a:gd name="T30" fmla="*/ 46 w 52"/>
                <a:gd name="T31" fmla="*/ 12 h 72"/>
                <a:gd name="T32" fmla="*/ 38 w 52"/>
                <a:gd name="T33" fmla="*/ 4 h 72"/>
                <a:gd name="T34" fmla="*/ 32 w 52"/>
                <a:gd name="T35" fmla="*/ 0 h 72"/>
                <a:gd name="T36" fmla="*/ 28 w 52"/>
                <a:gd name="T37" fmla="*/ 0 h 72"/>
                <a:gd name="T38" fmla="*/ 28 w 52"/>
                <a:gd name="T39" fmla="*/ 0 h 72"/>
                <a:gd name="T40" fmla="*/ 22 w 52"/>
                <a:gd name="T41" fmla="*/ 0 h 72"/>
                <a:gd name="T42" fmla="*/ 18 w 52"/>
                <a:gd name="T43" fmla="*/ 2 h 72"/>
                <a:gd name="T44" fmla="*/ 8 w 52"/>
                <a:gd name="T45" fmla="*/ 10 h 72"/>
                <a:gd name="T46" fmla="*/ 2 w 52"/>
                <a:gd name="T47" fmla="*/ 22 h 72"/>
                <a:gd name="T48" fmla="*/ 0 w 52"/>
                <a:gd name="T49" fmla="*/ 36 h 72"/>
                <a:gd name="T50" fmla="*/ 0 w 52"/>
                <a:gd name="T51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72">
                  <a:moveTo>
                    <a:pt x="0" y="36"/>
                  </a:moveTo>
                  <a:lnTo>
                    <a:pt x="0" y="36"/>
                  </a:lnTo>
                  <a:lnTo>
                    <a:pt x="2" y="50"/>
                  </a:lnTo>
                  <a:lnTo>
                    <a:pt x="8" y="60"/>
                  </a:lnTo>
                  <a:lnTo>
                    <a:pt x="16" y="68"/>
                  </a:lnTo>
                  <a:lnTo>
                    <a:pt x="20" y="70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6" y="70"/>
                  </a:lnTo>
                  <a:lnTo>
                    <a:pt x="44" y="62"/>
                  </a:lnTo>
                  <a:lnTo>
                    <a:pt x="50" y="50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2" y="22"/>
                  </a:lnTo>
                  <a:lnTo>
                    <a:pt x="46" y="12"/>
                  </a:lnTo>
                  <a:lnTo>
                    <a:pt x="38" y="4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8" y="10"/>
                  </a:lnTo>
                  <a:lnTo>
                    <a:pt x="2" y="2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1D7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0" name="Freeform 119"/>
            <p:cNvSpPr>
              <a:spLocks/>
            </p:cNvSpPr>
            <p:nvPr/>
          </p:nvSpPr>
          <p:spPr bwMode="auto">
            <a:xfrm>
              <a:off x="7580313" y="1951038"/>
              <a:ext cx="53975" cy="69850"/>
            </a:xfrm>
            <a:custGeom>
              <a:avLst/>
              <a:gdLst>
                <a:gd name="T0" fmla="*/ 0 w 34"/>
                <a:gd name="T1" fmla="*/ 20 h 44"/>
                <a:gd name="T2" fmla="*/ 0 w 34"/>
                <a:gd name="T3" fmla="*/ 20 h 44"/>
                <a:gd name="T4" fmla="*/ 0 w 34"/>
                <a:gd name="T5" fmla="*/ 30 h 44"/>
                <a:gd name="T6" fmla="*/ 4 w 34"/>
                <a:gd name="T7" fmla="*/ 36 h 44"/>
                <a:gd name="T8" fmla="*/ 10 w 34"/>
                <a:gd name="T9" fmla="*/ 42 h 44"/>
                <a:gd name="T10" fmla="*/ 16 w 34"/>
                <a:gd name="T11" fmla="*/ 44 h 44"/>
                <a:gd name="T12" fmla="*/ 16 w 34"/>
                <a:gd name="T13" fmla="*/ 44 h 44"/>
                <a:gd name="T14" fmla="*/ 22 w 34"/>
                <a:gd name="T15" fmla="*/ 42 h 44"/>
                <a:gd name="T16" fmla="*/ 28 w 34"/>
                <a:gd name="T17" fmla="*/ 38 h 44"/>
                <a:gd name="T18" fmla="*/ 32 w 34"/>
                <a:gd name="T19" fmla="*/ 30 h 44"/>
                <a:gd name="T20" fmla="*/ 34 w 34"/>
                <a:gd name="T21" fmla="*/ 22 h 44"/>
                <a:gd name="T22" fmla="*/ 34 w 34"/>
                <a:gd name="T23" fmla="*/ 22 h 44"/>
                <a:gd name="T24" fmla="*/ 32 w 34"/>
                <a:gd name="T25" fmla="*/ 14 h 44"/>
                <a:gd name="T26" fmla="*/ 30 w 34"/>
                <a:gd name="T27" fmla="*/ 6 h 44"/>
                <a:gd name="T28" fmla="*/ 24 w 34"/>
                <a:gd name="T29" fmla="*/ 2 h 44"/>
                <a:gd name="T30" fmla="*/ 18 w 34"/>
                <a:gd name="T31" fmla="*/ 0 h 44"/>
                <a:gd name="T32" fmla="*/ 18 w 34"/>
                <a:gd name="T33" fmla="*/ 0 h 44"/>
                <a:gd name="T34" fmla="*/ 10 w 34"/>
                <a:gd name="T35" fmla="*/ 0 h 44"/>
                <a:gd name="T36" fmla="*/ 4 w 34"/>
                <a:gd name="T37" fmla="*/ 6 h 44"/>
                <a:gd name="T38" fmla="*/ 0 w 34"/>
                <a:gd name="T39" fmla="*/ 12 h 44"/>
                <a:gd name="T40" fmla="*/ 0 w 34"/>
                <a:gd name="T41" fmla="*/ 20 h 44"/>
                <a:gd name="T42" fmla="*/ 0 w 34"/>
                <a:gd name="T43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44">
                  <a:moveTo>
                    <a:pt x="0" y="20"/>
                  </a:moveTo>
                  <a:lnTo>
                    <a:pt x="0" y="20"/>
                  </a:lnTo>
                  <a:lnTo>
                    <a:pt x="0" y="30"/>
                  </a:lnTo>
                  <a:lnTo>
                    <a:pt x="4" y="36"/>
                  </a:lnTo>
                  <a:lnTo>
                    <a:pt x="10" y="42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22" y="42"/>
                  </a:lnTo>
                  <a:lnTo>
                    <a:pt x="28" y="38"/>
                  </a:lnTo>
                  <a:lnTo>
                    <a:pt x="32" y="30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2" y="14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1" name="Freeform 120"/>
            <p:cNvSpPr>
              <a:spLocks/>
            </p:cNvSpPr>
            <p:nvPr/>
          </p:nvSpPr>
          <p:spPr bwMode="auto">
            <a:xfrm>
              <a:off x="7608888" y="1947863"/>
              <a:ext cx="22225" cy="28575"/>
            </a:xfrm>
            <a:custGeom>
              <a:avLst/>
              <a:gdLst>
                <a:gd name="T0" fmla="*/ 0 w 14"/>
                <a:gd name="T1" fmla="*/ 8 h 18"/>
                <a:gd name="T2" fmla="*/ 0 w 14"/>
                <a:gd name="T3" fmla="*/ 8 h 18"/>
                <a:gd name="T4" fmla="*/ 2 w 14"/>
                <a:gd name="T5" fmla="*/ 14 h 18"/>
                <a:gd name="T6" fmla="*/ 4 w 14"/>
                <a:gd name="T7" fmla="*/ 16 h 18"/>
                <a:gd name="T8" fmla="*/ 6 w 14"/>
                <a:gd name="T9" fmla="*/ 18 h 18"/>
                <a:gd name="T10" fmla="*/ 6 w 14"/>
                <a:gd name="T11" fmla="*/ 18 h 18"/>
                <a:gd name="T12" fmla="*/ 8 w 14"/>
                <a:gd name="T13" fmla="*/ 16 h 18"/>
                <a:gd name="T14" fmla="*/ 10 w 14"/>
                <a:gd name="T15" fmla="*/ 16 h 18"/>
                <a:gd name="T16" fmla="*/ 14 w 14"/>
                <a:gd name="T17" fmla="*/ 10 h 18"/>
                <a:gd name="T18" fmla="*/ 14 w 14"/>
                <a:gd name="T19" fmla="*/ 10 h 18"/>
                <a:gd name="T20" fmla="*/ 12 w 14"/>
                <a:gd name="T21" fmla="*/ 4 h 18"/>
                <a:gd name="T22" fmla="*/ 12 w 14"/>
                <a:gd name="T23" fmla="*/ 2 h 18"/>
                <a:gd name="T24" fmla="*/ 8 w 14"/>
                <a:gd name="T25" fmla="*/ 0 h 18"/>
                <a:gd name="T26" fmla="*/ 8 w 14"/>
                <a:gd name="T27" fmla="*/ 0 h 18"/>
                <a:gd name="T28" fmla="*/ 6 w 14"/>
                <a:gd name="T29" fmla="*/ 0 h 18"/>
                <a:gd name="T30" fmla="*/ 4 w 14"/>
                <a:gd name="T31" fmla="*/ 2 h 18"/>
                <a:gd name="T32" fmla="*/ 0 w 14"/>
                <a:gd name="T33" fmla="*/ 8 h 18"/>
                <a:gd name="T34" fmla="*/ 0 w 14"/>
                <a:gd name="T3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8">
                  <a:moveTo>
                    <a:pt x="0" y="8"/>
                  </a:moveTo>
                  <a:lnTo>
                    <a:pt x="0" y="8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2" name="Freeform 121"/>
            <p:cNvSpPr>
              <a:spLocks/>
            </p:cNvSpPr>
            <p:nvPr/>
          </p:nvSpPr>
          <p:spPr bwMode="auto">
            <a:xfrm>
              <a:off x="7580313" y="1995488"/>
              <a:ext cx="12700" cy="15875"/>
            </a:xfrm>
            <a:custGeom>
              <a:avLst/>
              <a:gdLst>
                <a:gd name="T0" fmla="*/ 6 w 8"/>
                <a:gd name="T1" fmla="*/ 0 h 10"/>
                <a:gd name="T2" fmla="*/ 6 w 8"/>
                <a:gd name="T3" fmla="*/ 0 h 10"/>
                <a:gd name="T4" fmla="*/ 2 w 8"/>
                <a:gd name="T5" fmla="*/ 2 h 10"/>
                <a:gd name="T6" fmla="*/ 0 w 8"/>
                <a:gd name="T7" fmla="*/ 4 h 10"/>
                <a:gd name="T8" fmla="*/ 0 w 8"/>
                <a:gd name="T9" fmla="*/ 4 h 10"/>
                <a:gd name="T10" fmla="*/ 0 w 8"/>
                <a:gd name="T11" fmla="*/ 8 h 10"/>
                <a:gd name="T12" fmla="*/ 2 w 8"/>
                <a:gd name="T13" fmla="*/ 10 h 10"/>
                <a:gd name="T14" fmla="*/ 2 w 8"/>
                <a:gd name="T15" fmla="*/ 10 h 10"/>
                <a:gd name="T16" fmla="*/ 6 w 8"/>
                <a:gd name="T17" fmla="*/ 8 h 10"/>
                <a:gd name="T18" fmla="*/ 8 w 8"/>
                <a:gd name="T19" fmla="*/ 6 h 10"/>
                <a:gd name="T20" fmla="*/ 8 w 8"/>
                <a:gd name="T21" fmla="*/ 6 h 10"/>
                <a:gd name="T22" fmla="*/ 8 w 8"/>
                <a:gd name="T23" fmla="*/ 2 h 10"/>
                <a:gd name="T24" fmla="*/ 6 w 8"/>
                <a:gd name="T25" fmla="*/ 0 h 10"/>
                <a:gd name="T26" fmla="*/ 6 w 8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3" name="Freeform 122"/>
            <p:cNvSpPr>
              <a:spLocks/>
            </p:cNvSpPr>
            <p:nvPr/>
          </p:nvSpPr>
          <p:spPr bwMode="auto">
            <a:xfrm>
              <a:off x="7885113" y="1935163"/>
              <a:ext cx="104775" cy="142875"/>
            </a:xfrm>
            <a:custGeom>
              <a:avLst/>
              <a:gdLst>
                <a:gd name="T0" fmla="*/ 0 w 66"/>
                <a:gd name="T1" fmla="*/ 44 h 90"/>
                <a:gd name="T2" fmla="*/ 0 w 66"/>
                <a:gd name="T3" fmla="*/ 44 h 90"/>
                <a:gd name="T4" fmla="*/ 0 w 66"/>
                <a:gd name="T5" fmla="*/ 54 h 90"/>
                <a:gd name="T6" fmla="*/ 2 w 66"/>
                <a:gd name="T7" fmla="*/ 62 h 90"/>
                <a:gd name="T8" fmla="*/ 6 w 66"/>
                <a:gd name="T9" fmla="*/ 70 h 90"/>
                <a:gd name="T10" fmla="*/ 10 w 66"/>
                <a:gd name="T11" fmla="*/ 76 h 90"/>
                <a:gd name="T12" fmla="*/ 14 w 66"/>
                <a:gd name="T13" fmla="*/ 82 h 90"/>
                <a:gd name="T14" fmla="*/ 20 w 66"/>
                <a:gd name="T15" fmla="*/ 86 h 90"/>
                <a:gd name="T16" fmla="*/ 26 w 66"/>
                <a:gd name="T17" fmla="*/ 90 h 90"/>
                <a:gd name="T18" fmla="*/ 32 w 66"/>
                <a:gd name="T19" fmla="*/ 90 h 90"/>
                <a:gd name="T20" fmla="*/ 32 w 66"/>
                <a:gd name="T21" fmla="*/ 90 h 90"/>
                <a:gd name="T22" fmla="*/ 38 w 66"/>
                <a:gd name="T23" fmla="*/ 90 h 90"/>
                <a:gd name="T24" fmla="*/ 46 w 66"/>
                <a:gd name="T25" fmla="*/ 88 h 90"/>
                <a:gd name="T26" fmla="*/ 50 w 66"/>
                <a:gd name="T27" fmla="*/ 84 h 90"/>
                <a:gd name="T28" fmla="*/ 56 w 66"/>
                <a:gd name="T29" fmla="*/ 78 h 90"/>
                <a:gd name="T30" fmla="*/ 60 w 66"/>
                <a:gd name="T31" fmla="*/ 72 h 90"/>
                <a:gd name="T32" fmla="*/ 64 w 66"/>
                <a:gd name="T33" fmla="*/ 64 h 90"/>
                <a:gd name="T34" fmla="*/ 66 w 66"/>
                <a:gd name="T35" fmla="*/ 56 h 90"/>
                <a:gd name="T36" fmla="*/ 66 w 66"/>
                <a:gd name="T37" fmla="*/ 46 h 90"/>
                <a:gd name="T38" fmla="*/ 66 w 66"/>
                <a:gd name="T39" fmla="*/ 46 h 90"/>
                <a:gd name="T40" fmla="*/ 66 w 66"/>
                <a:gd name="T41" fmla="*/ 38 h 90"/>
                <a:gd name="T42" fmla="*/ 64 w 66"/>
                <a:gd name="T43" fmla="*/ 28 h 90"/>
                <a:gd name="T44" fmla="*/ 62 w 66"/>
                <a:gd name="T45" fmla="*/ 22 h 90"/>
                <a:gd name="T46" fmla="*/ 58 w 66"/>
                <a:gd name="T47" fmla="*/ 14 h 90"/>
                <a:gd name="T48" fmla="*/ 52 w 66"/>
                <a:gd name="T49" fmla="*/ 8 h 90"/>
                <a:gd name="T50" fmla="*/ 48 w 66"/>
                <a:gd name="T51" fmla="*/ 4 h 90"/>
                <a:gd name="T52" fmla="*/ 42 w 66"/>
                <a:gd name="T53" fmla="*/ 2 h 90"/>
                <a:gd name="T54" fmla="*/ 34 w 66"/>
                <a:gd name="T55" fmla="*/ 0 h 90"/>
                <a:gd name="T56" fmla="*/ 34 w 66"/>
                <a:gd name="T57" fmla="*/ 0 h 90"/>
                <a:gd name="T58" fmla="*/ 28 w 66"/>
                <a:gd name="T59" fmla="*/ 2 h 90"/>
                <a:gd name="T60" fmla="*/ 22 w 66"/>
                <a:gd name="T61" fmla="*/ 4 h 90"/>
                <a:gd name="T62" fmla="*/ 16 w 66"/>
                <a:gd name="T63" fmla="*/ 8 h 90"/>
                <a:gd name="T64" fmla="*/ 12 w 66"/>
                <a:gd name="T65" fmla="*/ 14 h 90"/>
                <a:gd name="T66" fmla="*/ 6 w 66"/>
                <a:gd name="T67" fmla="*/ 20 h 90"/>
                <a:gd name="T68" fmla="*/ 4 w 66"/>
                <a:gd name="T69" fmla="*/ 28 h 90"/>
                <a:gd name="T70" fmla="*/ 2 w 66"/>
                <a:gd name="T71" fmla="*/ 36 h 90"/>
                <a:gd name="T72" fmla="*/ 0 w 66"/>
                <a:gd name="T73" fmla="*/ 44 h 90"/>
                <a:gd name="T74" fmla="*/ 0 w 66"/>
                <a:gd name="T7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90">
                  <a:moveTo>
                    <a:pt x="0" y="44"/>
                  </a:moveTo>
                  <a:lnTo>
                    <a:pt x="0" y="44"/>
                  </a:lnTo>
                  <a:lnTo>
                    <a:pt x="0" y="54"/>
                  </a:lnTo>
                  <a:lnTo>
                    <a:pt x="2" y="62"/>
                  </a:lnTo>
                  <a:lnTo>
                    <a:pt x="6" y="70"/>
                  </a:lnTo>
                  <a:lnTo>
                    <a:pt x="10" y="76"/>
                  </a:lnTo>
                  <a:lnTo>
                    <a:pt x="14" y="82"/>
                  </a:lnTo>
                  <a:lnTo>
                    <a:pt x="20" y="86"/>
                  </a:lnTo>
                  <a:lnTo>
                    <a:pt x="26" y="90"/>
                  </a:lnTo>
                  <a:lnTo>
                    <a:pt x="32" y="90"/>
                  </a:lnTo>
                  <a:lnTo>
                    <a:pt x="32" y="90"/>
                  </a:lnTo>
                  <a:lnTo>
                    <a:pt x="38" y="90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78"/>
                  </a:lnTo>
                  <a:lnTo>
                    <a:pt x="60" y="72"/>
                  </a:lnTo>
                  <a:lnTo>
                    <a:pt x="64" y="64"/>
                  </a:lnTo>
                  <a:lnTo>
                    <a:pt x="66" y="56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66" y="38"/>
                  </a:lnTo>
                  <a:lnTo>
                    <a:pt x="64" y="28"/>
                  </a:lnTo>
                  <a:lnTo>
                    <a:pt x="62" y="22"/>
                  </a:lnTo>
                  <a:lnTo>
                    <a:pt x="58" y="14"/>
                  </a:lnTo>
                  <a:lnTo>
                    <a:pt x="52" y="8"/>
                  </a:lnTo>
                  <a:lnTo>
                    <a:pt x="48" y="4"/>
                  </a:lnTo>
                  <a:lnTo>
                    <a:pt x="42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4"/>
                  </a:lnTo>
                  <a:lnTo>
                    <a:pt x="16" y="8"/>
                  </a:lnTo>
                  <a:lnTo>
                    <a:pt x="12" y="14"/>
                  </a:lnTo>
                  <a:lnTo>
                    <a:pt x="6" y="20"/>
                  </a:lnTo>
                  <a:lnTo>
                    <a:pt x="4" y="28"/>
                  </a:lnTo>
                  <a:lnTo>
                    <a:pt x="2" y="36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133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4" name="Freeform 123"/>
            <p:cNvSpPr>
              <a:spLocks/>
            </p:cNvSpPr>
            <p:nvPr/>
          </p:nvSpPr>
          <p:spPr bwMode="auto">
            <a:xfrm>
              <a:off x="7897813" y="1951038"/>
              <a:ext cx="82550" cy="114300"/>
            </a:xfrm>
            <a:custGeom>
              <a:avLst/>
              <a:gdLst>
                <a:gd name="T0" fmla="*/ 0 w 52"/>
                <a:gd name="T1" fmla="*/ 34 h 72"/>
                <a:gd name="T2" fmla="*/ 0 w 52"/>
                <a:gd name="T3" fmla="*/ 34 h 72"/>
                <a:gd name="T4" fmla="*/ 0 w 52"/>
                <a:gd name="T5" fmla="*/ 48 h 72"/>
                <a:gd name="T6" fmla="*/ 6 w 52"/>
                <a:gd name="T7" fmla="*/ 60 h 72"/>
                <a:gd name="T8" fmla="*/ 14 w 52"/>
                <a:gd name="T9" fmla="*/ 68 h 72"/>
                <a:gd name="T10" fmla="*/ 20 w 52"/>
                <a:gd name="T11" fmla="*/ 70 h 72"/>
                <a:gd name="T12" fmla="*/ 24 w 52"/>
                <a:gd name="T13" fmla="*/ 72 h 72"/>
                <a:gd name="T14" fmla="*/ 24 w 52"/>
                <a:gd name="T15" fmla="*/ 72 h 72"/>
                <a:gd name="T16" fmla="*/ 30 w 52"/>
                <a:gd name="T17" fmla="*/ 70 h 72"/>
                <a:gd name="T18" fmla="*/ 34 w 52"/>
                <a:gd name="T19" fmla="*/ 68 h 72"/>
                <a:gd name="T20" fmla="*/ 44 w 52"/>
                <a:gd name="T21" fmla="*/ 62 h 72"/>
                <a:gd name="T22" fmla="*/ 50 w 52"/>
                <a:gd name="T23" fmla="*/ 50 h 72"/>
                <a:gd name="T24" fmla="*/ 52 w 52"/>
                <a:gd name="T25" fmla="*/ 36 h 72"/>
                <a:gd name="T26" fmla="*/ 52 w 52"/>
                <a:gd name="T27" fmla="*/ 36 h 72"/>
                <a:gd name="T28" fmla="*/ 50 w 52"/>
                <a:gd name="T29" fmla="*/ 22 h 72"/>
                <a:gd name="T30" fmla="*/ 44 w 52"/>
                <a:gd name="T31" fmla="*/ 10 h 72"/>
                <a:gd name="T32" fmla="*/ 36 w 52"/>
                <a:gd name="T33" fmla="*/ 2 h 72"/>
                <a:gd name="T34" fmla="*/ 32 w 52"/>
                <a:gd name="T35" fmla="*/ 0 h 72"/>
                <a:gd name="T36" fmla="*/ 26 w 52"/>
                <a:gd name="T37" fmla="*/ 0 h 72"/>
                <a:gd name="T38" fmla="*/ 26 w 52"/>
                <a:gd name="T39" fmla="*/ 0 h 72"/>
                <a:gd name="T40" fmla="*/ 22 w 52"/>
                <a:gd name="T41" fmla="*/ 0 h 72"/>
                <a:gd name="T42" fmla="*/ 16 w 52"/>
                <a:gd name="T43" fmla="*/ 2 h 72"/>
                <a:gd name="T44" fmla="*/ 8 w 52"/>
                <a:gd name="T45" fmla="*/ 10 h 72"/>
                <a:gd name="T46" fmla="*/ 2 w 52"/>
                <a:gd name="T47" fmla="*/ 20 h 72"/>
                <a:gd name="T48" fmla="*/ 0 w 52"/>
                <a:gd name="T49" fmla="*/ 34 h 72"/>
                <a:gd name="T50" fmla="*/ 0 w 52"/>
                <a:gd name="T51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72">
                  <a:moveTo>
                    <a:pt x="0" y="34"/>
                  </a:moveTo>
                  <a:lnTo>
                    <a:pt x="0" y="34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4" y="68"/>
                  </a:lnTo>
                  <a:lnTo>
                    <a:pt x="20" y="70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30" y="70"/>
                  </a:lnTo>
                  <a:lnTo>
                    <a:pt x="34" y="68"/>
                  </a:lnTo>
                  <a:lnTo>
                    <a:pt x="44" y="62"/>
                  </a:lnTo>
                  <a:lnTo>
                    <a:pt x="50" y="50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0" y="22"/>
                  </a:lnTo>
                  <a:lnTo>
                    <a:pt x="44" y="10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6" y="2"/>
                  </a:lnTo>
                  <a:lnTo>
                    <a:pt x="8" y="10"/>
                  </a:lnTo>
                  <a:lnTo>
                    <a:pt x="2" y="2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1D7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5" name="Freeform 124"/>
            <p:cNvSpPr>
              <a:spLocks/>
            </p:cNvSpPr>
            <p:nvPr/>
          </p:nvSpPr>
          <p:spPr bwMode="auto">
            <a:xfrm>
              <a:off x="7910513" y="1973263"/>
              <a:ext cx="53975" cy="73025"/>
            </a:xfrm>
            <a:custGeom>
              <a:avLst/>
              <a:gdLst>
                <a:gd name="T0" fmla="*/ 0 w 34"/>
                <a:gd name="T1" fmla="*/ 22 h 46"/>
                <a:gd name="T2" fmla="*/ 0 w 34"/>
                <a:gd name="T3" fmla="*/ 22 h 46"/>
                <a:gd name="T4" fmla="*/ 2 w 34"/>
                <a:gd name="T5" fmla="*/ 32 h 46"/>
                <a:gd name="T6" fmla="*/ 4 w 34"/>
                <a:gd name="T7" fmla="*/ 38 h 46"/>
                <a:gd name="T8" fmla="*/ 10 w 34"/>
                <a:gd name="T9" fmla="*/ 44 h 46"/>
                <a:gd name="T10" fmla="*/ 16 w 34"/>
                <a:gd name="T11" fmla="*/ 46 h 46"/>
                <a:gd name="T12" fmla="*/ 16 w 34"/>
                <a:gd name="T13" fmla="*/ 46 h 46"/>
                <a:gd name="T14" fmla="*/ 24 w 34"/>
                <a:gd name="T15" fmla="*/ 44 h 46"/>
                <a:gd name="T16" fmla="*/ 30 w 34"/>
                <a:gd name="T17" fmla="*/ 38 h 46"/>
                <a:gd name="T18" fmla="*/ 34 w 34"/>
                <a:gd name="T19" fmla="*/ 32 h 46"/>
                <a:gd name="T20" fmla="*/ 34 w 34"/>
                <a:gd name="T21" fmla="*/ 24 h 46"/>
                <a:gd name="T22" fmla="*/ 34 w 34"/>
                <a:gd name="T23" fmla="*/ 24 h 46"/>
                <a:gd name="T24" fmla="*/ 34 w 34"/>
                <a:gd name="T25" fmla="*/ 14 h 46"/>
                <a:gd name="T26" fmla="*/ 30 w 34"/>
                <a:gd name="T27" fmla="*/ 8 h 46"/>
                <a:gd name="T28" fmla="*/ 24 w 34"/>
                <a:gd name="T29" fmla="*/ 2 h 46"/>
                <a:gd name="T30" fmla="*/ 18 w 34"/>
                <a:gd name="T31" fmla="*/ 0 h 46"/>
                <a:gd name="T32" fmla="*/ 18 w 34"/>
                <a:gd name="T33" fmla="*/ 0 h 46"/>
                <a:gd name="T34" fmla="*/ 12 w 34"/>
                <a:gd name="T35" fmla="*/ 2 h 46"/>
                <a:gd name="T36" fmla="*/ 6 w 34"/>
                <a:gd name="T37" fmla="*/ 6 h 46"/>
                <a:gd name="T38" fmla="*/ 2 w 34"/>
                <a:gd name="T39" fmla="*/ 14 h 46"/>
                <a:gd name="T40" fmla="*/ 0 w 34"/>
                <a:gd name="T41" fmla="*/ 22 h 46"/>
                <a:gd name="T42" fmla="*/ 0 w 34"/>
                <a:gd name="T43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46">
                  <a:moveTo>
                    <a:pt x="0" y="22"/>
                  </a:moveTo>
                  <a:lnTo>
                    <a:pt x="0" y="22"/>
                  </a:lnTo>
                  <a:lnTo>
                    <a:pt x="2" y="32"/>
                  </a:lnTo>
                  <a:lnTo>
                    <a:pt x="4" y="38"/>
                  </a:lnTo>
                  <a:lnTo>
                    <a:pt x="10" y="4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24" y="44"/>
                  </a:lnTo>
                  <a:lnTo>
                    <a:pt x="30" y="38"/>
                  </a:lnTo>
                  <a:lnTo>
                    <a:pt x="34" y="32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14"/>
                  </a:lnTo>
                  <a:lnTo>
                    <a:pt x="30" y="8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6" name="Freeform 125"/>
            <p:cNvSpPr>
              <a:spLocks/>
            </p:cNvSpPr>
            <p:nvPr/>
          </p:nvSpPr>
          <p:spPr bwMode="auto">
            <a:xfrm>
              <a:off x="7942263" y="1973263"/>
              <a:ext cx="19050" cy="25400"/>
            </a:xfrm>
            <a:custGeom>
              <a:avLst/>
              <a:gdLst>
                <a:gd name="T0" fmla="*/ 0 w 12"/>
                <a:gd name="T1" fmla="*/ 6 h 16"/>
                <a:gd name="T2" fmla="*/ 0 w 12"/>
                <a:gd name="T3" fmla="*/ 6 h 16"/>
                <a:gd name="T4" fmla="*/ 0 w 12"/>
                <a:gd name="T5" fmla="*/ 14 h 16"/>
                <a:gd name="T6" fmla="*/ 2 w 12"/>
                <a:gd name="T7" fmla="*/ 16 h 16"/>
                <a:gd name="T8" fmla="*/ 4 w 12"/>
                <a:gd name="T9" fmla="*/ 16 h 16"/>
                <a:gd name="T10" fmla="*/ 4 w 12"/>
                <a:gd name="T11" fmla="*/ 16 h 16"/>
                <a:gd name="T12" fmla="*/ 8 w 12"/>
                <a:gd name="T13" fmla="*/ 16 h 16"/>
                <a:gd name="T14" fmla="*/ 10 w 12"/>
                <a:gd name="T15" fmla="*/ 14 h 16"/>
                <a:gd name="T16" fmla="*/ 12 w 12"/>
                <a:gd name="T17" fmla="*/ 10 h 16"/>
                <a:gd name="T18" fmla="*/ 12 w 12"/>
                <a:gd name="T19" fmla="*/ 10 h 16"/>
                <a:gd name="T20" fmla="*/ 12 w 12"/>
                <a:gd name="T21" fmla="*/ 2 h 16"/>
                <a:gd name="T22" fmla="*/ 10 w 12"/>
                <a:gd name="T23" fmla="*/ 0 h 16"/>
                <a:gd name="T24" fmla="*/ 8 w 12"/>
                <a:gd name="T25" fmla="*/ 0 h 16"/>
                <a:gd name="T26" fmla="*/ 8 w 12"/>
                <a:gd name="T27" fmla="*/ 0 h 16"/>
                <a:gd name="T28" fmla="*/ 4 w 12"/>
                <a:gd name="T29" fmla="*/ 0 h 16"/>
                <a:gd name="T30" fmla="*/ 2 w 12"/>
                <a:gd name="T31" fmla="*/ 2 h 16"/>
                <a:gd name="T32" fmla="*/ 0 w 12"/>
                <a:gd name="T33" fmla="*/ 6 h 16"/>
                <a:gd name="T34" fmla="*/ 0 w 12"/>
                <a:gd name="T35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6">
                  <a:moveTo>
                    <a:pt x="0" y="6"/>
                  </a:moveTo>
                  <a:lnTo>
                    <a:pt x="0" y="6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" name="Freeform 126"/>
            <p:cNvSpPr>
              <a:spLocks/>
            </p:cNvSpPr>
            <p:nvPr/>
          </p:nvSpPr>
          <p:spPr bwMode="auto">
            <a:xfrm>
              <a:off x="7910513" y="2020888"/>
              <a:ext cx="12700" cy="12700"/>
            </a:xfrm>
            <a:custGeom>
              <a:avLst/>
              <a:gdLst>
                <a:gd name="T0" fmla="*/ 6 w 8"/>
                <a:gd name="T1" fmla="*/ 0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4 h 8"/>
                <a:gd name="T8" fmla="*/ 0 w 8"/>
                <a:gd name="T9" fmla="*/ 4 h 8"/>
                <a:gd name="T10" fmla="*/ 2 w 8"/>
                <a:gd name="T11" fmla="*/ 6 h 8"/>
                <a:gd name="T12" fmla="*/ 4 w 8"/>
                <a:gd name="T13" fmla="*/ 8 h 8"/>
                <a:gd name="T14" fmla="*/ 4 w 8"/>
                <a:gd name="T15" fmla="*/ 8 h 8"/>
                <a:gd name="T16" fmla="*/ 6 w 8"/>
                <a:gd name="T17" fmla="*/ 8 h 8"/>
                <a:gd name="T18" fmla="*/ 8 w 8"/>
                <a:gd name="T19" fmla="*/ 6 h 8"/>
                <a:gd name="T20" fmla="*/ 8 w 8"/>
                <a:gd name="T21" fmla="*/ 6 h 8"/>
                <a:gd name="T22" fmla="*/ 8 w 8"/>
                <a:gd name="T23" fmla="*/ 2 h 8"/>
                <a:gd name="T24" fmla="*/ 6 w 8"/>
                <a:gd name="T25" fmla="*/ 0 h 8"/>
                <a:gd name="T26" fmla="*/ 6 w 8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" name="Freeform 127"/>
            <p:cNvSpPr>
              <a:spLocks/>
            </p:cNvSpPr>
            <p:nvPr/>
          </p:nvSpPr>
          <p:spPr bwMode="auto">
            <a:xfrm>
              <a:off x="7405688" y="2036763"/>
              <a:ext cx="323850" cy="104775"/>
            </a:xfrm>
            <a:custGeom>
              <a:avLst/>
              <a:gdLst>
                <a:gd name="T0" fmla="*/ 202 w 204"/>
                <a:gd name="T1" fmla="*/ 26 h 66"/>
                <a:gd name="T2" fmla="*/ 202 w 204"/>
                <a:gd name="T3" fmla="*/ 26 h 66"/>
                <a:gd name="T4" fmla="*/ 202 w 204"/>
                <a:gd name="T5" fmla="*/ 24 h 66"/>
                <a:gd name="T6" fmla="*/ 204 w 204"/>
                <a:gd name="T7" fmla="*/ 20 h 66"/>
                <a:gd name="T8" fmla="*/ 202 w 204"/>
                <a:gd name="T9" fmla="*/ 16 h 66"/>
                <a:gd name="T10" fmla="*/ 200 w 204"/>
                <a:gd name="T11" fmla="*/ 14 h 66"/>
                <a:gd name="T12" fmla="*/ 196 w 204"/>
                <a:gd name="T13" fmla="*/ 12 h 66"/>
                <a:gd name="T14" fmla="*/ 196 w 204"/>
                <a:gd name="T15" fmla="*/ 12 h 66"/>
                <a:gd name="T16" fmla="*/ 172 w 204"/>
                <a:gd name="T17" fmla="*/ 4 h 66"/>
                <a:gd name="T18" fmla="*/ 146 w 204"/>
                <a:gd name="T19" fmla="*/ 0 h 66"/>
                <a:gd name="T20" fmla="*/ 118 w 204"/>
                <a:gd name="T21" fmla="*/ 0 h 66"/>
                <a:gd name="T22" fmla="*/ 90 w 204"/>
                <a:gd name="T23" fmla="*/ 2 h 66"/>
                <a:gd name="T24" fmla="*/ 76 w 204"/>
                <a:gd name="T25" fmla="*/ 6 h 66"/>
                <a:gd name="T26" fmla="*/ 62 w 204"/>
                <a:gd name="T27" fmla="*/ 10 h 66"/>
                <a:gd name="T28" fmla="*/ 50 w 204"/>
                <a:gd name="T29" fmla="*/ 16 h 66"/>
                <a:gd name="T30" fmla="*/ 38 w 204"/>
                <a:gd name="T31" fmla="*/ 22 h 66"/>
                <a:gd name="T32" fmla="*/ 26 w 204"/>
                <a:gd name="T33" fmla="*/ 32 h 66"/>
                <a:gd name="T34" fmla="*/ 16 w 204"/>
                <a:gd name="T35" fmla="*/ 42 h 66"/>
                <a:gd name="T36" fmla="*/ 8 w 204"/>
                <a:gd name="T37" fmla="*/ 54 h 66"/>
                <a:gd name="T38" fmla="*/ 0 w 204"/>
                <a:gd name="T39" fmla="*/ 66 h 66"/>
                <a:gd name="T40" fmla="*/ 0 w 204"/>
                <a:gd name="T41" fmla="*/ 66 h 66"/>
                <a:gd name="T42" fmla="*/ 14 w 204"/>
                <a:gd name="T43" fmla="*/ 52 h 66"/>
                <a:gd name="T44" fmla="*/ 32 w 204"/>
                <a:gd name="T45" fmla="*/ 38 h 66"/>
                <a:gd name="T46" fmla="*/ 52 w 204"/>
                <a:gd name="T47" fmla="*/ 26 h 66"/>
                <a:gd name="T48" fmla="*/ 74 w 204"/>
                <a:gd name="T49" fmla="*/ 18 h 66"/>
                <a:gd name="T50" fmla="*/ 100 w 204"/>
                <a:gd name="T51" fmla="*/ 14 h 66"/>
                <a:gd name="T52" fmla="*/ 130 w 204"/>
                <a:gd name="T53" fmla="*/ 12 h 66"/>
                <a:gd name="T54" fmla="*/ 164 w 204"/>
                <a:gd name="T55" fmla="*/ 16 h 66"/>
                <a:gd name="T56" fmla="*/ 202 w 204"/>
                <a:gd name="T57" fmla="*/ 26 h 66"/>
                <a:gd name="T58" fmla="*/ 202 w 204"/>
                <a:gd name="T59" fmla="*/ 2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4" h="66">
                  <a:moveTo>
                    <a:pt x="202" y="26"/>
                  </a:moveTo>
                  <a:lnTo>
                    <a:pt x="202" y="26"/>
                  </a:lnTo>
                  <a:lnTo>
                    <a:pt x="202" y="24"/>
                  </a:lnTo>
                  <a:lnTo>
                    <a:pt x="204" y="20"/>
                  </a:lnTo>
                  <a:lnTo>
                    <a:pt x="202" y="16"/>
                  </a:lnTo>
                  <a:lnTo>
                    <a:pt x="200" y="14"/>
                  </a:lnTo>
                  <a:lnTo>
                    <a:pt x="196" y="12"/>
                  </a:lnTo>
                  <a:lnTo>
                    <a:pt x="196" y="12"/>
                  </a:lnTo>
                  <a:lnTo>
                    <a:pt x="172" y="4"/>
                  </a:lnTo>
                  <a:lnTo>
                    <a:pt x="146" y="0"/>
                  </a:lnTo>
                  <a:lnTo>
                    <a:pt x="118" y="0"/>
                  </a:lnTo>
                  <a:lnTo>
                    <a:pt x="90" y="2"/>
                  </a:lnTo>
                  <a:lnTo>
                    <a:pt x="76" y="6"/>
                  </a:lnTo>
                  <a:lnTo>
                    <a:pt x="62" y="10"/>
                  </a:lnTo>
                  <a:lnTo>
                    <a:pt x="50" y="16"/>
                  </a:lnTo>
                  <a:lnTo>
                    <a:pt x="38" y="22"/>
                  </a:lnTo>
                  <a:lnTo>
                    <a:pt x="26" y="32"/>
                  </a:lnTo>
                  <a:lnTo>
                    <a:pt x="16" y="42"/>
                  </a:lnTo>
                  <a:lnTo>
                    <a:pt x="8" y="5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4" y="52"/>
                  </a:lnTo>
                  <a:lnTo>
                    <a:pt x="32" y="38"/>
                  </a:lnTo>
                  <a:lnTo>
                    <a:pt x="52" y="26"/>
                  </a:lnTo>
                  <a:lnTo>
                    <a:pt x="74" y="18"/>
                  </a:lnTo>
                  <a:lnTo>
                    <a:pt x="100" y="14"/>
                  </a:lnTo>
                  <a:lnTo>
                    <a:pt x="130" y="12"/>
                  </a:lnTo>
                  <a:lnTo>
                    <a:pt x="164" y="16"/>
                  </a:lnTo>
                  <a:lnTo>
                    <a:pt x="202" y="26"/>
                  </a:lnTo>
                  <a:lnTo>
                    <a:pt x="202" y="26"/>
                  </a:lnTo>
                  <a:close/>
                </a:path>
              </a:pathLst>
            </a:custGeom>
            <a:solidFill>
              <a:srgbClr val="FF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" name="Freeform 128"/>
            <p:cNvSpPr>
              <a:spLocks/>
            </p:cNvSpPr>
            <p:nvPr/>
          </p:nvSpPr>
          <p:spPr bwMode="auto">
            <a:xfrm>
              <a:off x="7805738" y="2068513"/>
              <a:ext cx="371475" cy="127000"/>
            </a:xfrm>
            <a:custGeom>
              <a:avLst/>
              <a:gdLst>
                <a:gd name="T0" fmla="*/ 234 w 234"/>
                <a:gd name="T1" fmla="*/ 80 h 80"/>
                <a:gd name="T2" fmla="*/ 234 w 234"/>
                <a:gd name="T3" fmla="*/ 80 h 80"/>
                <a:gd name="T4" fmla="*/ 218 w 234"/>
                <a:gd name="T5" fmla="*/ 64 h 80"/>
                <a:gd name="T6" fmla="*/ 200 w 234"/>
                <a:gd name="T7" fmla="*/ 50 h 80"/>
                <a:gd name="T8" fmla="*/ 176 w 234"/>
                <a:gd name="T9" fmla="*/ 36 h 80"/>
                <a:gd name="T10" fmla="*/ 150 w 234"/>
                <a:gd name="T11" fmla="*/ 24 h 80"/>
                <a:gd name="T12" fmla="*/ 120 w 234"/>
                <a:gd name="T13" fmla="*/ 16 h 80"/>
                <a:gd name="T14" fmla="*/ 104 w 234"/>
                <a:gd name="T15" fmla="*/ 14 h 80"/>
                <a:gd name="T16" fmla="*/ 88 w 234"/>
                <a:gd name="T17" fmla="*/ 12 h 80"/>
                <a:gd name="T18" fmla="*/ 70 w 234"/>
                <a:gd name="T19" fmla="*/ 10 h 80"/>
                <a:gd name="T20" fmla="*/ 52 w 234"/>
                <a:gd name="T21" fmla="*/ 12 h 80"/>
                <a:gd name="T22" fmla="*/ 34 w 234"/>
                <a:gd name="T23" fmla="*/ 14 h 80"/>
                <a:gd name="T24" fmla="*/ 14 w 234"/>
                <a:gd name="T25" fmla="*/ 18 h 80"/>
                <a:gd name="T26" fmla="*/ 14 w 234"/>
                <a:gd name="T27" fmla="*/ 18 h 80"/>
                <a:gd name="T28" fmla="*/ 12 w 234"/>
                <a:gd name="T29" fmla="*/ 18 h 80"/>
                <a:gd name="T30" fmla="*/ 10 w 234"/>
                <a:gd name="T31" fmla="*/ 18 h 80"/>
                <a:gd name="T32" fmla="*/ 8 w 234"/>
                <a:gd name="T33" fmla="*/ 14 h 80"/>
                <a:gd name="T34" fmla="*/ 6 w 234"/>
                <a:gd name="T35" fmla="*/ 10 h 80"/>
                <a:gd name="T36" fmla="*/ 4 w 234"/>
                <a:gd name="T37" fmla="*/ 10 h 80"/>
                <a:gd name="T38" fmla="*/ 0 w 234"/>
                <a:gd name="T39" fmla="*/ 10 h 80"/>
                <a:gd name="T40" fmla="*/ 0 w 234"/>
                <a:gd name="T41" fmla="*/ 10 h 80"/>
                <a:gd name="T42" fmla="*/ 26 w 234"/>
                <a:gd name="T43" fmla="*/ 2 h 80"/>
                <a:gd name="T44" fmla="*/ 54 w 234"/>
                <a:gd name="T45" fmla="*/ 0 h 80"/>
                <a:gd name="T46" fmla="*/ 84 w 234"/>
                <a:gd name="T47" fmla="*/ 0 h 80"/>
                <a:gd name="T48" fmla="*/ 118 w 234"/>
                <a:gd name="T49" fmla="*/ 6 h 80"/>
                <a:gd name="T50" fmla="*/ 134 w 234"/>
                <a:gd name="T51" fmla="*/ 10 h 80"/>
                <a:gd name="T52" fmla="*/ 150 w 234"/>
                <a:gd name="T53" fmla="*/ 16 h 80"/>
                <a:gd name="T54" fmla="*/ 166 w 234"/>
                <a:gd name="T55" fmla="*/ 22 h 80"/>
                <a:gd name="T56" fmla="*/ 182 w 234"/>
                <a:gd name="T57" fmla="*/ 32 h 80"/>
                <a:gd name="T58" fmla="*/ 196 w 234"/>
                <a:gd name="T59" fmla="*/ 40 h 80"/>
                <a:gd name="T60" fmla="*/ 210 w 234"/>
                <a:gd name="T61" fmla="*/ 52 h 80"/>
                <a:gd name="T62" fmla="*/ 222 w 234"/>
                <a:gd name="T63" fmla="*/ 66 h 80"/>
                <a:gd name="T64" fmla="*/ 234 w 234"/>
                <a:gd name="T65" fmla="*/ 80 h 80"/>
                <a:gd name="T66" fmla="*/ 234 w 234"/>
                <a:gd name="T6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4" h="80">
                  <a:moveTo>
                    <a:pt x="234" y="80"/>
                  </a:moveTo>
                  <a:lnTo>
                    <a:pt x="234" y="80"/>
                  </a:lnTo>
                  <a:lnTo>
                    <a:pt x="218" y="64"/>
                  </a:lnTo>
                  <a:lnTo>
                    <a:pt x="200" y="50"/>
                  </a:lnTo>
                  <a:lnTo>
                    <a:pt x="176" y="36"/>
                  </a:lnTo>
                  <a:lnTo>
                    <a:pt x="150" y="24"/>
                  </a:lnTo>
                  <a:lnTo>
                    <a:pt x="120" y="16"/>
                  </a:lnTo>
                  <a:lnTo>
                    <a:pt x="104" y="14"/>
                  </a:lnTo>
                  <a:lnTo>
                    <a:pt x="88" y="12"/>
                  </a:lnTo>
                  <a:lnTo>
                    <a:pt x="70" y="10"/>
                  </a:lnTo>
                  <a:lnTo>
                    <a:pt x="52" y="12"/>
                  </a:lnTo>
                  <a:lnTo>
                    <a:pt x="34" y="14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2"/>
                  </a:lnTo>
                  <a:lnTo>
                    <a:pt x="54" y="0"/>
                  </a:lnTo>
                  <a:lnTo>
                    <a:pt x="84" y="0"/>
                  </a:lnTo>
                  <a:lnTo>
                    <a:pt x="118" y="6"/>
                  </a:lnTo>
                  <a:lnTo>
                    <a:pt x="134" y="10"/>
                  </a:lnTo>
                  <a:lnTo>
                    <a:pt x="150" y="16"/>
                  </a:lnTo>
                  <a:lnTo>
                    <a:pt x="166" y="22"/>
                  </a:lnTo>
                  <a:lnTo>
                    <a:pt x="182" y="32"/>
                  </a:lnTo>
                  <a:lnTo>
                    <a:pt x="196" y="40"/>
                  </a:lnTo>
                  <a:lnTo>
                    <a:pt x="210" y="52"/>
                  </a:lnTo>
                  <a:lnTo>
                    <a:pt x="222" y="66"/>
                  </a:lnTo>
                  <a:lnTo>
                    <a:pt x="234" y="80"/>
                  </a:lnTo>
                  <a:lnTo>
                    <a:pt x="234" y="80"/>
                  </a:lnTo>
                  <a:close/>
                </a:path>
              </a:pathLst>
            </a:custGeom>
            <a:solidFill>
              <a:srgbClr val="FF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0" name="Freeform 129"/>
            <p:cNvSpPr>
              <a:spLocks/>
            </p:cNvSpPr>
            <p:nvPr/>
          </p:nvSpPr>
          <p:spPr bwMode="auto">
            <a:xfrm>
              <a:off x="7878763" y="1649413"/>
              <a:ext cx="234950" cy="149225"/>
            </a:xfrm>
            <a:custGeom>
              <a:avLst/>
              <a:gdLst>
                <a:gd name="T0" fmla="*/ 148 w 148"/>
                <a:gd name="T1" fmla="*/ 94 h 94"/>
                <a:gd name="T2" fmla="*/ 148 w 148"/>
                <a:gd name="T3" fmla="*/ 94 h 94"/>
                <a:gd name="T4" fmla="*/ 130 w 148"/>
                <a:gd name="T5" fmla="*/ 76 h 94"/>
                <a:gd name="T6" fmla="*/ 112 w 148"/>
                <a:gd name="T7" fmla="*/ 58 h 94"/>
                <a:gd name="T8" fmla="*/ 94 w 148"/>
                <a:gd name="T9" fmla="*/ 44 h 94"/>
                <a:gd name="T10" fmla="*/ 74 w 148"/>
                <a:gd name="T11" fmla="*/ 32 h 94"/>
                <a:gd name="T12" fmla="*/ 64 w 148"/>
                <a:gd name="T13" fmla="*/ 28 h 94"/>
                <a:gd name="T14" fmla="*/ 56 w 148"/>
                <a:gd name="T15" fmla="*/ 26 h 94"/>
                <a:gd name="T16" fmla="*/ 46 w 148"/>
                <a:gd name="T17" fmla="*/ 24 h 94"/>
                <a:gd name="T18" fmla="*/ 38 w 148"/>
                <a:gd name="T19" fmla="*/ 26 h 94"/>
                <a:gd name="T20" fmla="*/ 28 w 148"/>
                <a:gd name="T21" fmla="*/ 28 h 94"/>
                <a:gd name="T22" fmla="*/ 20 w 148"/>
                <a:gd name="T23" fmla="*/ 34 h 94"/>
                <a:gd name="T24" fmla="*/ 12 w 148"/>
                <a:gd name="T25" fmla="*/ 42 h 94"/>
                <a:gd name="T26" fmla="*/ 4 w 148"/>
                <a:gd name="T27" fmla="*/ 52 h 94"/>
                <a:gd name="T28" fmla="*/ 4 w 148"/>
                <a:gd name="T29" fmla="*/ 52 h 94"/>
                <a:gd name="T30" fmla="*/ 0 w 148"/>
                <a:gd name="T31" fmla="*/ 26 h 94"/>
                <a:gd name="T32" fmla="*/ 0 w 148"/>
                <a:gd name="T33" fmla="*/ 26 h 94"/>
                <a:gd name="T34" fmla="*/ 10 w 148"/>
                <a:gd name="T35" fmla="*/ 16 h 94"/>
                <a:gd name="T36" fmla="*/ 22 w 148"/>
                <a:gd name="T37" fmla="*/ 8 h 94"/>
                <a:gd name="T38" fmla="*/ 32 w 148"/>
                <a:gd name="T39" fmla="*/ 2 h 94"/>
                <a:gd name="T40" fmla="*/ 44 w 148"/>
                <a:gd name="T41" fmla="*/ 0 h 94"/>
                <a:gd name="T42" fmla="*/ 54 w 148"/>
                <a:gd name="T43" fmla="*/ 0 h 94"/>
                <a:gd name="T44" fmla="*/ 66 w 148"/>
                <a:gd name="T45" fmla="*/ 2 h 94"/>
                <a:gd name="T46" fmla="*/ 76 w 148"/>
                <a:gd name="T47" fmla="*/ 8 h 94"/>
                <a:gd name="T48" fmla="*/ 86 w 148"/>
                <a:gd name="T49" fmla="*/ 14 h 94"/>
                <a:gd name="T50" fmla="*/ 96 w 148"/>
                <a:gd name="T51" fmla="*/ 22 h 94"/>
                <a:gd name="T52" fmla="*/ 106 w 148"/>
                <a:gd name="T53" fmla="*/ 30 h 94"/>
                <a:gd name="T54" fmla="*/ 122 w 148"/>
                <a:gd name="T55" fmla="*/ 52 h 94"/>
                <a:gd name="T56" fmla="*/ 136 w 148"/>
                <a:gd name="T57" fmla="*/ 74 h 94"/>
                <a:gd name="T58" fmla="*/ 148 w 148"/>
                <a:gd name="T59" fmla="*/ 94 h 94"/>
                <a:gd name="T60" fmla="*/ 148 w 148"/>
                <a:gd name="T6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" h="94">
                  <a:moveTo>
                    <a:pt x="148" y="94"/>
                  </a:moveTo>
                  <a:lnTo>
                    <a:pt x="148" y="94"/>
                  </a:lnTo>
                  <a:lnTo>
                    <a:pt x="130" y="76"/>
                  </a:lnTo>
                  <a:lnTo>
                    <a:pt x="112" y="58"/>
                  </a:lnTo>
                  <a:lnTo>
                    <a:pt x="94" y="44"/>
                  </a:lnTo>
                  <a:lnTo>
                    <a:pt x="74" y="32"/>
                  </a:lnTo>
                  <a:lnTo>
                    <a:pt x="64" y="28"/>
                  </a:lnTo>
                  <a:lnTo>
                    <a:pt x="56" y="26"/>
                  </a:lnTo>
                  <a:lnTo>
                    <a:pt x="46" y="24"/>
                  </a:lnTo>
                  <a:lnTo>
                    <a:pt x="38" y="26"/>
                  </a:lnTo>
                  <a:lnTo>
                    <a:pt x="28" y="28"/>
                  </a:lnTo>
                  <a:lnTo>
                    <a:pt x="20" y="34"/>
                  </a:lnTo>
                  <a:lnTo>
                    <a:pt x="12" y="4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0" y="16"/>
                  </a:lnTo>
                  <a:lnTo>
                    <a:pt x="22" y="8"/>
                  </a:lnTo>
                  <a:lnTo>
                    <a:pt x="32" y="2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6" y="2"/>
                  </a:lnTo>
                  <a:lnTo>
                    <a:pt x="76" y="8"/>
                  </a:lnTo>
                  <a:lnTo>
                    <a:pt x="86" y="14"/>
                  </a:lnTo>
                  <a:lnTo>
                    <a:pt x="96" y="22"/>
                  </a:lnTo>
                  <a:lnTo>
                    <a:pt x="106" y="30"/>
                  </a:lnTo>
                  <a:lnTo>
                    <a:pt x="122" y="52"/>
                  </a:lnTo>
                  <a:lnTo>
                    <a:pt x="136" y="74"/>
                  </a:lnTo>
                  <a:lnTo>
                    <a:pt x="148" y="94"/>
                  </a:lnTo>
                  <a:lnTo>
                    <a:pt x="148" y="94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" name="Freeform 130"/>
            <p:cNvSpPr>
              <a:spLocks/>
            </p:cNvSpPr>
            <p:nvPr/>
          </p:nvSpPr>
          <p:spPr bwMode="auto">
            <a:xfrm>
              <a:off x="7643813" y="2262188"/>
              <a:ext cx="196850" cy="174625"/>
            </a:xfrm>
            <a:custGeom>
              <a:avLst/>
              <a:gdLst>
                <a:gd name="T0" fmla="*/ 40 w 124"/>
                <a:gd name="T1" fmla="*/ 0 h 110"/>
                <a:gd name="T2" fmla="*/ 40 w 124"/>
                <a:gd name="T3" fmla="*/ 0 h 110"/>
                <a:gd name="T4" fmla="*/ 48 w 124"/>
                <a:gd name="T5" fmla="*/ 2 h 110"/>
                <a:gd name="T6" fmla="*/ 56 w 124"/>
                <a:gd name="T7" fmla="*/ 6 h 110"/>
                <a:gd name="T8" fmla="*/ 78 w 124"/>
                <a:gd name="T9" fmla="*/ 18 h 110"/>
                <a:gd name="T10" fmla="*/ 100 w 124"/>
                <a:gd name="T11" fmla="*/ 28 h 110"/>
                <a:gd name="T12" fmla="*/ 110 w 124"/>
                <a:gd name="T13" fmla="*/ 30 h 110"/>
                <a:gd name="T14" fmla="*/ 120 w 124"/>
                <a:gd name="T15" fmla="*/ 30 h 110"/>
                <a:gd name="T16" fmla="*/ 120 w 124"/>
                <a:gd name="T17" fmla="*/ 30 h 110"/>
                <a:gd name="T18" fmla="*/ 122 w 124"/>
                <a:gd name="T19" fmla="*/ 30 h 110"/>
                <a:gd name="T20" fmla="*/ 124 w 124"/>
                <a:gd name="T21" fmla="*/ 32 h 110"/>
                <a:gd name="T22" fmla="*/ 124 w 124"/>
                <a:gd name="T23" fmla="*/ 36 h 110"/>
                <a:gd name="T24" fmla="*/ 124 w 124"/>
                <a:gd name="T25" fmla="*/ 42 h 110"/>
                <a:gd name="T26" fmla="*/ 118 w 124"/>
                <a:gd name="T27" fmla="*/ 54 h 110"/>
                <a:gd name="T28" fmla="*/ 108 w 124"/>
                <a:gd name="T29" fmla="*/ 70 h 110"/>
                <a:gd name="T30" fmla="*/ 94 w 124"/>
                <a:gd name="T31" fmla="*/ 86 h 110"/>
                <a:gd name="T32" fmla="*/ 78 w 124"/>
                <a:gd name="T33" fmla="*/ 98 h 110"/>
                <a:gd name="T34" fmla="*/ 68 w 124"/>
                <a:gd name="T35" fmla="*/ 104 h 110"/>
                <a:gd name="T36" fmla="*/ 58 w 124"/>
                <a:gd name="T37" fmla="*/ 108 h 110"/>
                <a:gd name="T38" fmla="*/ 48 w 124"/>
                <a:gd name="T39" fmla="*/ 110 h 110"/>
                <a:gd name="T40" fmla="*/ 38 w 124"/>
                <a:gd name="T41" fmla="*/ 110 h 110"/>
                <a:gd name="T42" fmla="*/ 38 w 124"/>
                <a:gd name="T43" fmla="*/ 110 h 110"/>
                <a:gd name="T44" fmla="*/ 28 w 124"/>
                <a:gd name="T45" fmla="*/ 108 h 110"/>
                <a:gd name="T46" fmla="*/ 18 w 124"/>
                <a:gd name="T47" fmla="*/ 104 h 110"/>
                <a:gd name="T48" fmla="*/ 12 w 124"/>
                <a:gd name="T49" fmla="*/ 100 h 110"/>
                <a:gd name="T50" fmla="*/ 6 w 124"/>
                <a:gd name="T51" fmla="*/ 92 h 110"/>
                <a:gd name="T52" fmla="*/ 2 w 124"/>
                <a:gd name="T53" fmla="*/ 84 h 110"/>
                <a:gd name="T54" fmla="*/ 0 w 124"/>
                <a:gd name="T55" fmla="*/ 74 h 110"/>
                <a:gd name="T56" fmla="*/ 0 w 124"/>
                <a:gd name="T57" fmla="*/ 62 h 110"/>
                <a:gd name="T58" fmla="*/ 2 w 124"/>
                <a:gd name="T59" fmla="*/ 48 h 110"/>
                <a:gd name="T60" fmla="*/ 2 w 124"/>
                <a:gd name="T61" fmla="*/ 48 h 110"/>
                <a:gd name="T62" fmla="*/ 2 w 124"/>
                <a:gd name="T63" fmla="*/ 36 h 110"/>
                <a:gd name="T64" fmla="*/ 4 w 124"/>
                <a:gd name="T65" fmla="*/ 26 h 110"/>
                <a:gd name="T66" fmla="*/ 8 w 124"/>
                <a:gd name="T67" fmla="*/ 18 h 110"/>
                <a:gd name="T68" fmla="*/ 12 w 124"/>
                <a:gd name="T69" fmla="*/ 12 h 110"/>
                <a:gd name="T70" fmla="*/ 16 w 124"/>
                <a:gd name="T71" fmla="*/ 6 h 110"/>
                <a:gd name="T72" fmla="*/ 24 w 124"/>
                <a:gd name="T73" fmla="*/ 4 h 110"/>
                <a:gd name="T74" fmla="*/ 32 w 124"/>
                <a:gd name="T75" fmla="*/ 2 h 110"/>
                <a:gd name="T76" fmla="*/ 40 w 124"/>
                <a:gd name="T77" fmla="*/ 0 h 110"/>
                <a:gd name="T78" fmla="*/ 40 w 124"/>
                <a:gd name="T7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10">
                  <a:moveTo>
                    <a:pt x="40" y="0"/>
                  </a:moveTo>
                  <a:lnTo>
                    <a:pt x="40" y="0"/>
                  </a:lnTo>
                  <a:lnTo>
                    <a:pt x="48" y="2"/>
                  </a:lnTo>
                  <a:lnTo>
                    <a:pt x="56" y="6"/>
                  </a:lnTo>
                  <a:lnTo>
                    <a:pt x="78" y="18"/>
                  </a:lnTo>
                  <a:lnTo>
                    <a:pt x="100" y="28"/>
                  </a:lnTo>
                  <a:lnTo>
                    <a:pt x="110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2" y="30"/>
                  </a:lnTo>
                  <a:lnTo>
                    <a:pt x="124" y="32"/>
                  </a:lnTo>
                  <a:lnTo>
                    <a:pt x="124" y="36"/>
                  </a:lnTo>
                  <a:lnTo>
                    <a:pt x="124" y="42"/>
                  </a:lnTo>
                  <a:lnTo>
                    <a:pt x="118" y="54"/>
                  </a:lnTo>
                  <a:lnTo>
                    <a:pt x="108" y="70"/>
                  </a:lnTo>
                  <a:lnTo>
                    <a:pt x="94" y="86"/>
                  </a:lnTo>
                  <a:lnTo>
                    <a:pt x="78" y="98"/>
                  </a:lnTo>
                  <a:lnTo>
                    <a:pt x="68" y="104"/>
                  </a:lnTo>
                  <a:lnTo>
                    <a:pt x="58" y="108"/>
                  </a:lnTo>
                  <a:lnTo>
                    <a:pt x="48" y="110"/>
                  </a:lnTo>
                  <a:lnTo>
                    <a:pt x="38" y="110"/>
                  </a:lnTo>
                  <a:lnTo>
                    <a:pt x="38" y="110"/>
                  </a:lnTo>
                  <a:lnTo>
                    <a:pt x="28" y="108"/>
                  </a:lnTo>
                  <a:lnTo>
                    <a:pt x="18" y="104"/>
                  </a:lnTo>
                  <a:lnTo>
                    <a:pt x="12" y="100"/>
                  </a:lnTo>
                  <a:lnTo>
                    <a:pt x="6" y="92"/>
                  </a:lnTo>
                  <a:lnTo>
                    <a:pt x="2" y="84"/>
                  </a:lnTo>
                  <a:lnTo>
                    <a:pt x="0" y="74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36"/>
                  </a:lnTo>
                  <a:lnTo>
                    <a:pt x="4" y="26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6" y="6"/>
                  </a:lnTo>
                  <a:lnTo>
                    <a:pt x="24" y="4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" name="Freeform 131"/>
            <p:cNvSpPr>
              <a:spLocks/>
            </p:cNvSpPr>
            <p:nvPr/>
          </p:nvSpPr>
          <p:spPr bwMode="auto">
            <a:xfrm>
              <a:off x="7640638" y="2420938"/>
              <a:ext cx="241300" cy="101600"/>
            </a:xfrm>
            <a:custGeom>
              <a:avLst/>
              <a:gdLst>
                <a:gd name="T0" fmla="*/ 0 w 152"/>
                <a:gd name="T1" fmla="*/ 16 h 64"/>
                <a:gd name="T2" fmla="*/ 0 w 152"/>
                <a:gd name="T3" fmla="*/ 16 h 64"/>
                <a:gd name="T4" fmla="*/ 4 w 152"/>
                <a:gd name="T5" fmla="*/ 22 h 64"/>
                <a:gd name="T6" fmla="*/ 8 w 152"/>
                <a:gd name="T7" fmla="*/ 28 h 64"/>
                <a:gd name="T8" fmla="*/ 12 w 152"/>
                <a:gd name="T9" fmla="*/ 36 h 64"/>
                <a:gd name="T10" fmla="*/ 20 w 152"/>
                <a:gd name="T11" fmla="*/ 42 h 64"/>
                <a:gd name="T12" fmla="*/ 30 w 152"/>
                <a:gd name="T13" fmla="*/ 48 h 64"/>
                <a:gd name="T14" fmla="*/ 40 w 152"/>
                <a:gd name="T15" fmla="*/ 50 h 64"/>
                <a:gd name="T16" fmla="*/ 54 w 152"/>
                <a:gd name="T17" fmla="*/ 48 h 64"/>
                <a:gd name="T18" fmla="*/ 54 w 152"/>
                <a:gd name="T19" fmla="*/ 48 h 64"/>
                <a:gd name="T20" fmla="*/ 68 w 152"/>
                <a:gd name="T21" fmla="*/ 44 h 64"/>
                <a:gd name="T22" fmla="*/ 84 w 152"/>
                <a:gd name="T23" fmla="*/ 38 h 64"/>
                <a:gd name="T24" fmla="*/ 118 w 152"/>
                <a:gd name="T25" fmla="*/ 20 h 64"/>
                <a:gd name="T26" fmla="*/ 142 w 152"/>
                <a:gd name="T27" fmla="*/ 6 h 64"/>
                <a:gd name="T28" fmla="*/ 150 w 152"/>
                <a:gd name="T29" fmla="*/ 0 h 64"/>
                <a:gd name="T30" fmla="*/ 150 w 152"/>
                <a:gd name="T31" fmla="*/ 0 h 64"/>
                <a:gd name="T32" fmla="*/ 152 w 152"/>
                <a:gd name="T33" fmla="*/ 2 h 64"/>
                <a:gd name="T34" fmla="*/ 150 w 152"/>
                <a:gd name="T35" fmla="*/ 6 h 64"/>
                <a:gd name="T36" fmla="*/ 144 w 152"/>
                <a:gd name="T37" fmla="*/ 16 h 64"/>
                <a:gd name="T38" fmla="*/ 132 w 152"/>
                <a:gd name="T39" fmla="*/ 30 h 64"/>
                <a:gd name="T40" fmla="*/ 116 w 152"/>
                <a:gd name="T41" fmla="*/ 42 h 64"/>
                <a:gd name="T42" fmla="*/ 96 w 152"/>
                <a:gd name="T43" fmla="*/ 54 h 64"/>
                <a:gd name="T44" fmla="*/ 86 w 152"/>
                <a:gd name="T45" fmla="*/ 60 h 64"/>
                <a:gd name="T46" fmla="*/ 76 w 152"/>
                <a:gd name="T47" fmla="*/ 62 h 64"/>
                <a:gd name="T48" fmla="*/ 64 w 152"/>
                <a:gd name="T49" fmla="*/ 64 h 64"/>
                <a:gd name="T50" fmla="*/ 54 w 152"/>
                <a:gd name="T51" fmla="*/ 64 h 64"/>
                <a:gd name="T52" fmla="*/ 42 w 152"/>
                <a:gd name="T53" fmla="*/ 62 h 64"/>
                <a:gd name="T54" fmla="*/ 32 w 152"/>
                <a:gd name="T55" fmla="*/ 56 h 64"/>
                <a:gd name="T56" fmla="*/ 32 w 152"/>
                <a:gd name="T57" fmla="*/ 56 h 64"/>
                <a:gd name="T58" fmla="*/ 22 w 152"/>
                <a:gd name="T59" fmla="*/ 50 h 64"/>
                <a:gd name="T60" fmla="*/ 14 w 152"/>
                <a:gd name="T61" fmla="*/ 44 h 64"/>
                <a:gd name="T62" fmla="*/ 8 w 152"/>
                <a:gd name="T63" fmla="*/ 36 h 64"/>
                <a:gd name="T64" fmla="*/ 4 w 152"/>
                <a:gd name="T65" fmla="*/ 30 h 64"/>
                <a:gd name="T66" fmla="*/ 0 w 152"/>
                <a:gd name="T67" fmla="*/ 20 h 64"/>
                <a:gd name="T68" fmla="*/ 0 w 152"/>
                <a:gd name="T69" fmla="*/ 16 h 64"/>
                <a:gd name="T70" fmla="*/ 0 w 152"/>
                <a:gd name="T71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2" h="64">
                  <a:moveTo>
                    <a:pt x="0" y="16"/>
                  </a:moveTo>
                  <a:lnTo>
                    <a:pt x="0" y="16"/>
                  </a:lnTo>
                  <a:lnTo>
                    <a:pt x="4" y="22"/>
                  </a:lnTo>
                  <a:lnTo>
                    <a:pt x="8" y="28"/>
                  </a:lnTo>
                  <a:lnTo>
                    <a:pt x="12" y="36"/>
                  </a:lnTo>
                  <a:lnTo>
                    <a:pt x="20" y="42"/>
                  </a:lnTo>
                  <a:lnTo>
                    <a:pt x="30" y="48"/>
                  </a:lnTo>
                  <a:lnTo>
                    <a:pt x="40" y="5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68" y="44"/>
                  </a:lnTo>
                  <a:lnTo>
                    <a:pt x="84" y="38"/>
                  </a:lnTo>
                  <a:lnTo>
                    <a:pt x="118" y="20"/>
                  </a:lnTo>
                  <a:lnTo>
                    <a:pt x="142" y="6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52" y="2"/>
                  </a:lnTo>
                  <a:lnTo>
                    <a:pt x="150" y="6"/>
                  </a:lnTo>
                  <a:lnTo>
                    <a:pt x="144" y="16"/>
                  </a:lnTo>
                  <a:lnTo>
                    <a:pt x="132" y="30"/>
                  </a:lnTo>
                  <a:lnTo>
                    <a:pt x="116" y="42"/>
                  </a:lnTo>
                  <a:lnTo>
                    <a:pt x="96" y="54"/>
                  </a:lnTo>
                  <a:lnTo>
                    <a:pt x="86" y="60"/>
                  </a:lnTo>
                  <a:lnTo>
                    <a:pt x="76" y="62"/>
                  </a:lnTo>
                  <a:lnTo>
                    <a:pt x="64" y="64"/>
                  </a:lnTo>
                  <a:lnTo>
                    <a:pt x="54" y="64"/>
                  </a:lnTo>
                  <a:lnTo>
                    <a:pt x="42" y="62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2" y="50"/>
                  </a:lnTo>
                  <a:lnTo>
                    <a:pt x="14" y="44"/>
                  </a:lnTo>
                  <a:lnTo>
                    <a:pt x="8" y="36"/>
                  </a:lnTo>
                  <a:lnTo>
                    <a:pt x="4" y="30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" name="Freeform 133"/>
            <p:cNvSpPr>
              <a:spLocks/>
            </p:cNvSpPr>
            <p:nvPr/>
          </p:nvSpPr>
          <p:spPr bwMode="auto">
            <a:xfrm>
              <a:off x="7821613" y="2236788"/>
              <a:ext cx="79375" cy="127000"/>
            </a:xfrm>
            <a:custGeom>
              <a:avLst/>
              <a:gdLst>
                <a:gd name="T0" fmla="*/ 6 w 50"/>
                <a:gd name="T1" fmla="*/ 0 h 80"/>
                <a:gd name="T2" fmla="*/ 6 w 50"/>
                <a:gd name="T3" fmla="*/ 0 h 80"/>
                <a:gd name="T4" fmla="*/ 2 w 50"/>
                <a:gd name="T5" fmla="*/ 10 h 80"/>
                <a:gd name="T6" fmla="*/ 0 w 50"/>
                <a:gd name="T7" fmla="*/ 20 h 80"/>
                <a:gd name="T8" fmla="*/ 0 w 50"/>
                <a:gd name="T9" fmla="*/ 32 h 80"/>
                <a:gd name="T10" fmla="*/ 4 w 50"/>
                <a:gd name="T11" fmla="*/ 44 h 80"/>
                <a:gd name="T12" fmla="*/ 8 w 50"/>
                <a:gd name="T13" fmla="*/ 50 h 80"/>
                <a:gd name="T14" fmla="*/ 12 w 50"/>
                <a:gd name="T15" fmla="*/ 58 h 80"/>
                <a:gd name="T16" fmla="*/ 18 w 50"/>
                <a:gd name="T17" fmla="*/ 64 h 80"/>
                <a:gd name="T18" fmla="*/ 28 w 50"/>
                <a:gd name="T19" fmla="*/ 70 h 80"/>
                <a:gd name="T20" fmla="*/ 38 w 50"/>
                <a:gd name="T21" fmla="*/ 74 h 80"/>
                <a:gd name="T22" fmla="*/ 50 w 50"/>
                <a:gd name="T23" fmla="*/ 80 h 80"/>
                <a:gd name="T24" fmla="*/ 50 w 50"/>
                <a:gd name="T25" fmla="*/ 80 h 80"/>
                <a:gd name="T26" fmla="*/ 44 w 50"/>
                <a:gd name="T27" fmla="*/ 74 h 80"/>
                <a:gd name="T28" fmla="*/ 36 w 50"/>
                <a:gd name="T29" fmla="*/ 68 h 80"/>
                <a:gd name="T30" fmla="*/ 28 w 50"/>
                <a:gd name="T31" fmla="*/ 60 h 80"/>
                <a:gd name="T32" fmla="*/ 20 w 50"/>
                <a:gd name="T33" fmla="*/ 50 h 80"/>
                <a:gd name="T34" fmla="*/ 14 w 50"/>
                <a:gd name="T35" fmla="*/ 36 h 80"/>
                <a:gd name="T36" fmla="*/ 8 w 50"/>
                <a:gd name="T37" fmla="*/ 20 h 80"/>
                <a:gd name="T38" fmla="*/ 6 w 50"/>
                <a:gd name="T39" fmla="*/ 0 h 80"/>
                <a:gd name="T40" fmla="*/ 6 w 50"/>
                <a:gd name="T4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80">
                  <a:moveTo>
                    <a:pt x="6" y="0"/>
                  </a:moveTo>
                  <a:lnTo>
                    <a:pt x="6" y="0"/>
                  </a:lnTo>
                  <a:lnTo>
                    <a:pt x="2" y="10"/>
                  </a:lnTo>
                  <a:lnTo>
                    <a:pt x="0" y="20"/>
                  </a:lnTo>
                  <a:lnTo>
                    <a:pt x="0" y="32"/>
                  </a:lnTo>
                  <a:lnTo>
                    <a:pt x="4" y="44"/>
                  </a:lnTo>
                  <a:lnTo>
                    <a:pt x="8" y="50"/>
                  </a:lnTo>
                  <a:lnTo>
                    <a:pt x="12" y="58"/>
                  </a:lnTo>
                  <a:lnTo>
                    <a:pt x="18" y="64"/>
                  </a:lnTo>
                  <a:lnTo>
                    <a:pt x="28" y="70"/>
                  </a:lnTo>
                  <a:lnTo>
                    <a:pt x="38" y="74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44" y="74"/>
                  </a:lnTo>
                  <a:lnTo>
                    <a:pt x="36" y="68"/>
                  </a:lnTo>
                  <a:lnTo>
                    <a:pt x="28" y="60"/>
                  </a:lnTo>
                  <a:lnTo>
                    <a:pt x="20" y="50"/>
                  </a:lnTo>
                  <a:lnTo>
                    <a:pt x="14" y="36"/>
                  </a:lnTo>
                  <a:lnTo>
                    <a:pt x="8" y="2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7" name="Freeform 136"/>
            <p:cNvSpPr>
              <a:spLocks/>
            </p:cNvSpPr>
            <p:nvPr/>
          </p:nvSpPr>
          <p:spPr bwMode="auto">
            <a:xfrm>
              <a:off x="7526338" y="2274888"/>
              <a:ext cx="92075" cy="41275"/>
            </a:xfrm>
            <a:custGeom>
              <a:avLst/>
              <a:gdLst>
                <a:gd name="T0" fmla="*/ 54 w 58"/>
                <a:gd name="T1" fmla="*/ 16 h 26"/>
                <a:gd name="T2" fmla="*/ 6 w 58"/>
                <a:gd name="T3" fmla="*/ 0 h 26"/>
                <a:gd name="T4" fmla="*/ 6 w 58"/>
                <a:gd name="T5" fmla="*/ 0 h 26"/>
                <a:gd name="T6" fmla="*/ 2 w 58"/>
                <a:gd name="T7" fmla="*/ 0 h 26"/>
                <a:gd name="T8" fmla="*/ 0 w 58"/>
                <a:gd name="T9" fmla="*/ 2 h 26"/>
                <a:gd name="T10" fmla="*/ 0 w 58"/>
                <a:gd name="T11" fmla="*/ 2 h 26"/>
                <a:gd name="T12" fmla="*/ 0 w 58"/>
                <a:gd name="T13" fmla="*/ 6 h 26"/>
                <a:gd name="T14" fmla="*/ 2 w 58"/>
                <a:gd name="T15" fmla="*/ 8 h 26"/>
                <a:gd name="T16" fmla="*/ 52 w 58"/>
                <a:gd name="T17" fmla="*/ 26 h 26"/>
                <a:gd name="T18" fmla="*/ 52 w 58"/>
                <a:gd name="T19" fmla="*/ 26 h 26"/>
                <a:gd name="T20" fmla="*/ 56 w 58"/>
                <a:gd name="T21" fmla="*/ 24 h 26"/>
                <a:gd name="T22" fmla="*/ 58 w 58"/>
                <a:gd name="T23" fmla="*/ 22 h 26"/>
                <a:gd name="T24" fmla="*/ 58 w 58"/>
                <a:gd name="T25" fmla="*/ 22 h 26"/>
                <a:gd name="T26" fmla="*/ 58 w 58"/>
                <a:gd name="T27" fmla="*/ 20 h 26"/>
                <a:gd name="T28" fmla="*/ 54 w 58"/>
                <a:gd name="T29" fmla="*/ 16 h 26"/>
                <a:gd name="T30" fmla="*/ 54 w 58"/>
                <a:gd name="T31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26">
                  <a:moveTo>
                    <a:pt x="54" y="1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4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54" y="16"/>
                  </a:lnTo>
                  <a:lnTo>
                    <a:pt x="54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41" name="Freeform 140"/>
            <p:cNvSpPr>
              <a:spLocks/>
            </p:cNvSpPr>
            <p:nvPr/>
          </p:nvSpPr>
          <p:spPr bwMode="auto">
            <a:xfrm>
              <a:off x="6967538" y="2713038"/>
              <a:ext cx="536575" cy="73025"/>
            </a:xfrm>
            <a:custGeom>
              <a:avLst/>
              <a:gdLst>
                <a:gd name="T0" fmla="*/ 0 w 338"/>
                <a:gd name="T1" fmla="*/ 4 h 46"/>
                <a:gd name="T2" fmla="*/ 0 w 338"/>
                <a:gd name="T3" fmla="*/ 4 h 46"/>
                <a:gd name="T4" fmla="*/ 10 w 338"/>
                <a:gd name="T5" fmla="*/ 10 h 46"/>
                <a:gd name="T6" fmla="*/ 18 w 338"/>
                <a:gd name="T7" fmla="*/ 16 h 46"/>
                <a:gd name="T8" fmla="*/ 28 w 338"/>
                <a:gd name="T9" fmla="*/ 24 h 46"/>
                <a:gd name="T10" fmla="*/ 38 w 338"/>
                <a:gd name="T11" fmla="*/ 30 h 46"/>
                <a:gd name="T12" fmla="*/ 38 w 338"/>
                <a:gd name="T13" fmla="*/ 30 h 46"/>
                <a:gd name="T14" fmla="*/ 52 w 338"/>
                <a:gd name="T15" fmla="*/ 34 h 46"/>
                <a:gd name="T16" fmla="*/ 66 w 338"/>
                <a:gd name="T17" fmla="*/ 36 h 46"/>
                <a:gd name="T18" fmla="*/ 80 w 338"/>
                <a:gd name="T19" fmla="*/ 36 h 46"/>
                <a:gd name="T20" fmla="*/ 96 w 338"/>
                <a:gd name="T21" fmla="*/ 32 h 46"/>
                <a:gd name="T22" fmla="*/ 124 w 338"/>
                <a:gd name="T23" fmla="*/ 24 h 46"/>
                <a:gd name="T24" fmla="*/ 152 w 338"/>
                <a:gd name="T25" fmla="*/ 16 h 46"/>
                <a:gd name="T26" fmla="*/ 152 w 338"/>
                <a:gd name="T27" fmla="*/ 16 h 46"/>
                <a:gd name="T28" fmla="*/ 176 w 338"/>
                <a:gd name="T29" fmla="*/ 12 h 46"/>
                <a:gd name="T30" fmla="*/ 188 w 338"/>
                <a:gd name="T31" fmla="*/ 12 h 46"/>
                <a:gd name="T32" fmla="*/ 202 w 338"/>
                <a:gd name="T33" fmla="*/ 14 h 46"/>
                <a:gd name="T34" fmla="*/ 202 w 338"/>
                <a:gd name="T35" fmla="*/ 14 h 46"/>
                <a:gd name="T36" fmla="*/ 220 w 338"/>
                <a:gd name="T37" fmla="*/ 24 h 46"/>
                <a:gd name="T38" fmla="*/ 240 w 338"/>
                <a:gd name="T39" fmla="*/ 34 h 46"/>
                <a:gd name="T40" fmla="*/ 258 w 338"/>
                <a:gd name="T41" fmla="*/ 42 h 46"/>
                <a:gd name="T42" fmla="*/ 268 w 338"/>
                <a:gd name="T43" fmla="*/ 44 h 46"/>
                <a:gd name="T44" fmla="*/ 278 w 338"/>
                <a:gd name="T45" fmla="*/ 46 h 46"/>
                <a:gd name="T46" fmla="*/ 278 w 338"/>
                <a:gd name="T47" fmla="*/ 46 h 46"/>
                <a:gd name="T48" fmla="*/ 294 w 338"/>
                <a:gd name="T49" fmla="*/ 44 h 46"/>
                <a:gd name="T50" fmla="*/ 310 w 338"/>
                <a:gd name="T51" fmla="*/ 40 h 46"/>
                <a:gd name="T52" fmla="*/ 324 w 338"/>
                <a:gd name="T53" fmla="*/ 32 h 46"/>
                <a:gd name="T54" fmla="*/ 332 w 338"/>
                <a:gd name="T55" fmla="*/ 28 h 46"/>
                <a:gd name="T56" fmla="*/ 338 w 338"/>
                <a:gd name="T57" fmla="*/ 20 h 46"/>
                <a:gd name="T58" fmla="*/ 338 w 338"/>
                <a:gd name="T59" fmla="*/ 20 h 46"/>
                <a:gd name="T60" fmla="*/ 332 w 338"/>
                <a:gd name="T61" fmla="*/ 20 h 46"/>
                <a:gd name="T62" fmla="*/ 324 w 338"/>
                <a:gd name="T63" fmla="*/ 22 h 46"/>
                <a:gd name="T64" fmla="*/ 318 w 338"/>
                <a:gd name="T65" fmla="*/ 24 h 46"/>
                <a:gd name="T66" fmla="*/ 312 w 338"/>
                <a:gd name="T67" fmla="*/ 26 h 46"/>
                <a:gd name="T68" fmla="*/ 312 w 338"/>
                <a:gd name="T69" fmla="*/ 26 h 46"/>
                <a:gd name="T70" fmla="*/ 280 w 338"/>
                <a:gd name="T71" fmla="*/ 26 h 46"/>
                <a:gd name="T72" fmla="*/ 264 w 338"/>
                <a:gd name="T73" fmla="*/ 26 h 46"/>
                <a:gd name="T74" fmla="*/ 250 w 338"/>
                <a:gd name="T75" fmla="*/ 20 h 46"/>
                <a:gd name="T76" fmla="*/ 250 w 338"/>
                <a:gd name="T77" fmla="*/ 20 h 46"/>
                <a:gd name="T78" fmla="*/ 224 w 338"/>
                <a:gd name="T79" fmla="*/ 8 h 46"/>
                <a:gd name="T80" fmla="*/ 212 w 338"/>
                <a:gd name="T81" fmla="*/ 4 h 46"/>
                <a:gd name="T82" fmla="*/ 200 w 338"/>
                <a:gd name="T83" fmla="*/ 0 h 46"/>
                <a:gd name="T84" fmla="*/ 200 w 338"/>
                <a:gd name="T85" fmla="*/ 0 h 46"/>
                <a:gd name="T86" fmla="*/ 178 w 338"/>
                <a:gd name="T87" fmla="*/ 0 h 46"/>
                <a:gd name="T88" fmla="*/ 154 w 338"/>
                <a:gd name="T89" fmla="*/ 0 h 46"/>
                <a:gd name="T90" fmla="*/ 154 w 338"/>
                <a:gd name="T91" fmla="*/ 0 h 46"/>
                <a:gd name="T92" fmla="*/ 146 w 338"/>
                <a:gd name="T93" fmla="*/ 2 h 46"/>
                <a:gd name="T94" fmla="*/ 138 w 338"/>
                <a:gd name="T95" fmla="*/ 4 h 46"/>
                <a:gd name="T96" fmla="*/ 124 w 338"/>
                <a:gd name="T97" fmla="*/ 12 h 46"/>
                <a:gd name="T98" fmla="*/ 108 w 338"/>
                <a:gd name="T99" fmla="*/ 20 h 46"/>
                <a:gd name="T100" fmla="*/ 92 w 338"/>
                <a:gd name="T101" fmla="*/ 24 h 46"/>
                <a:gd name="T102" fmla="*/ 92 w 338"/>
                <a:gd name="T103" fmla="*/ 24 h 46"/>
                <a:gd name="T104" fmla="*/ 74 w 338"/>
                <a:gd name="T105" fmla="*/ 24 h 46"/>
                <a:gd name="T106" fmla="*/ 56 w 338"/>
                <a:gd name="T107" fmla="*/ 22 h 46"/>
                <a:gd name="T108" fmla="*/ 56 w 338"/>
                <a:gd name="T109" fmla="*/ 22 h 46"/>
                <a:gd name="T110" fmla="*/ 48 w 338"/>
                <a:gd name="T111" fmla="*/ 20 h 46"/>
                <a:gd name="T112" fmla="*/ 42 w 338"/>
                <a:gd name="T113" fmla="*/ 18 h 46"/>
                <a:gd name="T114" fmla="*/ 30 w 338"/>
                <a:gd name="T115" fmla="*/ 10 h 46"/>
                <a:gd name="T116" fmla="*/ 16 w 338"/>
                <a:gd name="T117" fmla="*/ 2 h 46"/>
                <a:gd name="T118" fmla="*/ 10 w 338"/>
                <a:gd name="T119" fmla="*/ 0 h 46"/>
                <a:gd name="T120" fmla="*/ 4 w 338"/>
                <a:gd name="T121" fmla="*/ 0 h 46"/>
                <a:gd name="T122" fmla="*/ 0 w 338"/>
                <a:gd name="T123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8" h="46">
                  <a:moveTo>
                    <a:pt x="0" y="4"/>
                  </a:moveTo>
                  <a:lnTo>
                    <a:pt x="0" y="4"/>
                  </a:lnTo>
                  <a:lnTo>
                    <a:pt x="10" y="10"/>
                  </a:lnTo>
                  <a:lnTo>
                    <a:pt x="18" y="16"/>
                  </a:lnTo>
                  <a:lnTo>
                    <a:pt x="28" y="24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52" y="34"/>
                  </a:lnTo>
                  <a:lnTo>
                    <a:pt x="66" y="36"/>
                  </a:lnTo>
                  <a:lnTo>
                    <a:pt x="80" y="36"/>
                  </a:lnTo>
                  <a:lnTo>
                    <a:pt x="96" y="32"/>
                  </a:lnTo>
                  <a:lnTo>
                    <a:pt x="124" y="2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76" y="12"/>
                  </a:lnTo>
                  <a:lnTo>
                    <a:pt x="188" y="12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220" y="24"/>
                  </a:lnTo>
                  <a:lnTo>
                    <a:pt x="240" y="34"/>
                  </a:lnTo>
                  <a:lnTo>
                    <a:pt x="258" y="42"/>
                  </a:lnTo>
                  <a:lnTo>
                    <a:pt x="268" y="44"/>
                  </a:lnTo>
                  <a:lnTo>
                    <a:pt x="278" y="46"/>
                  </a:lnTo>
                  <a:lnTo>
                    <a:pt x="278" y="46"/>
                  </a:lnTo>
                  <a:lnTo>
                    <a:pt x="294" y="44"/>
                  </a:lnTo>
                  <a:lnTo>
                    <a:pt x="310" y="40"/>
                  </a:lnTo>
                  <a:lnTo>
                    <a:pt x="324" y="32"/>
                  </a:lnTo>
                  <a:lnTo>
                    <a:pt x="332" y="28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2" y="20"/>
                  </a:lnTo>
                  <a:lnTo>
                    <a:pt x="324" y="22"/>
                  </a:lnTo>
                  <a:lnTo>
                    <a:pt x="318" y="24"/>
                  </a:lnTo>
                  <a:lnTo>
                    <a:pt x="312" y="26"/>
                  </a:lnTo>
                  <a:lnTo>
                    <a:pt x="312" y="26"/>
                  </a:lnTo>
                  <a:lnTo>
                    <a:pt x="280" y="26"/>
                  </a:lnTo>
                  <a:lnTo>
                    <a:pt x="264" y="26"/>
                  </a:lnTo>
                  <a:lnTo>
                    <a:pt x="250" y="20"/>
                  </a:lnTo>
                  <a:lnTo>
                    <a:pt x="250" y="20"/>
                  </a:lnTo>
                  <a:lnTo>
                    <a:pt x="224" y="8"/>
                  </a:lnTo>
                  <a:lnTo>
                    <a:pt x="212" y="4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7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46" y="2"/>
                  </a:lnTo>
                  <a:lnTo>
                    <a:pt x="138" y="4"/>
                  </a:lnTo>
                  <a:lnTo>
                    <a:pt x="124" y="12"/>
                  </a:lnTo>
                  <a:lnTo>
                    <a:pt x="108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74" y="24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48" y="20"/>
                  </a:lnTo>
                  <a:lnTo>
                    <a:pt x="42" y="18"/>
                  </a:lnTo>
                  <a:lnTo>
                    <a:pt x="30" y="10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59" name="Freeform 158"/>
            <p:cNvSpPr>
              <a:spLocks/>
            </p:cNvSpPr>
            <p:nvPr/>
          </p:nvSpPr>
          <p:spPr bwMode="auto">
            <a:xfrm>
              <a:off x="7573963" y="26431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9" name="Freeform 178"/>
            <p:cNvSpPr>
              <a:spLocks/>
            </p:cNvSpPr>
            <p:nvPr/>
          </p:nvSpPr>
          <p:spPr bwMode="auto">
            <a:xfrm>
              <a:off x="7548563" y="1595438"/>
              <a:ext cx="247650" cy="200025"/>
            </a:xfrm>
            <a:custGeom>
              <a:avLst/>
              <a:gdLst>
                <a:gd name="T0" fmla="*/ 78 w 156"/>
                <a:gd name="T1" fmla="*/ 38 h 126"/>
                <a:gd name="T2" fmla="*/ 78 w 156"/>
                <a:gd name="T3" fmla="*/ 38 h 126"/>
                <a:gd name="T4" fmla="*/ 70 w 156"/>
                <a:gd name="T5" fmla="*/ 40 h 126"/>
                <a:gd name="T6" fmla="*/ 62 w 156"/>
                <a:gd name="T7" fmla="*/ 44 h 126"/>
                <a:gd name="T8" fmla="*/ 52 w 156"/>
                <a:gd name="T9" fmla="*/ 52 h 126"/>
                <a:gd name="T10" fmla="*/ 42 w 156"/>
                <a:gd name="T11" fmla="*/ 60 h 126"/>
                <a:gd name="T12" fmla="*/ 32 w 156"/>
                <a:gd name="T13" fmla="*/ 72 h 126"/>
                <a:gd name="T14" fmla="*/ 22 w 156"/>
                <a:gd name="T15" fmla="*/ 86 h 126"/>
                <a:gd name="T16" fmla="*/ 12 w 156"/>
                <a:gd name="T17" fmla="*/ 104 h 126"/>
                <a:gd name="T18" fmla="*/ 0 w 156"/>
                <a:gd name="T19" fmla="*/ 126 h 126"/>
                <a:gd name="T20" fmla="*/ 0 w 156"/>
                <a:gd name="T21" fmla="*/ 126 h 126"/>
                <a:gd name="T22" fmla="*/ 6 w 156"/>
                <a:gd name="T23" fmla="*/ 110 h 126"/>
                <a:gd name="T24" fmla="*/ 20 w 156"/>
                <a:gd name="T25" fmla="*/ 72 h 126"/>
                <a:gd name="T26" fmla="*/ 32 w 156"/>
                <a:gd name="T27" fmla="*/ 52 h 126"/>
                <a:gd name="T28" fmla="*/ 44 w 156"/>
                <a:gd name="T29" fmla="*/ 32 h 126"/>
                <a:gd name="T30" fmla="*/ 56 w 156"/>
                <a:gd name="T31" fmla="*/ 14 h 126"/>
                <a:gd name="T32" fmla="*/ 64 w 156"/>
                <a:gd name="T33" fmla="*/ 8 h 126"/>
                <a:gd name="T34" fmla="*/ 72 w 156"/>
                <a:gd name="T35" fmla="*/ 4 h 126"/>
                <a:gd name="T36" fmla="*/ 72 w 156"/>
                <a:gd name="T37" fmla="*/ 4 h 126"/>
                <a:gd name="T38" fmla="*/ 80 w 156"/>
                <a:gd name="T39" fmla="*/ 0 h 126"/>
                <a:gd name="T40" fmla="*/ 88 w 156"/>
                <a:gd name="T41" fmla="*/ 0 h 126"/>
                <a:gd name="T42" fmla="*/ 96 w 156"/>
                <a:gd name="T43" fmla="*/ 0 h 126"/>
                <a:gd name="T44" fmla="*/ 104 w 156"/>
                <a:gd name="T45" fmla="*/ 4 h 126"/>
                <a:gd name="T46" fmla="*/ 112 w 156"/>
                <a:gd name="T47" fmla="*/ 10 h 126"/>
                <a:gd name="T48" fmla="*/ 120 w 156"/>
                <a:gd name="T49" fmla="*/ 18 h 126"/>
                <a:gd name="T50" fmla="*/ 128 w 156"/>
                <a:gd name="T51" fmla="*/ 30 h 126"/>
                <a:gd name="T52" fmla="*/ 136 w 156"/>
                <a:gd name="T53" fmla="*/ 46 h 126"/>
                <a:gd name="T54" fmla="*/ 156 w 156"/>
                <a:gd name="T55" fmla="*/ 38 h 126"/>
                <a:gd name="T56" fmla="*/ 132 w 156"/>
                <a:gd name="T57" fmla="*/ 74 h 126"/>
                <a:gd name="T58" fmla="*/ 132 w 156"/>
                <a:gd name="T59" fmla="*/ 74 h 126"/>
                <a:gd name="T60" fmla="*/ 128 w 156"/>
                <a:gd name="T61" fmla="*/ 66 h 126"/>
                <a:gd name="T62" fmla="*/ 118 w 156"/>
                <a:gd name="T63" fmla="*/ 52 h 126"/>
                <a:gd name="T64" fmla="*/ 110 w 156"/>
                <a:gd name="T65" fmla="*/ 46 h 126"/>
                <a:gd name="T66" fmla="*/ 102 w 156"/>
                <a:gd name="T67" fmla="*/ 40 h 126"/>
                <a:gd name="T68" fmla="*/ 90 w 156"/>
                <a:gd name="T69" fmla="*/ 36 h 126"/>
                <a:gd name="T70" fmla="*/ 78 w 156"/>
                <a:gd name="T71" fmla="*/ 38 h 126"/>
                <a:gd name="T72" fmla="*/ 78 w 156"/>
                <a:gd name="T73" fmla="*/ 3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6" h="126">
                  <a:moveTo>
                    <a:pt x="78" y="38"/>
                  </a:moveTo>
                  <a:lnTo>
                    <a:pt x="78" y="38"/>
                  </a:lnTo>
                  <a:lnTo>
                    <a:pt x="70" y="40"/>
                  </a:lnTo>
                  <a:lnTo>
                    <a:pt x="62" y="44"/>
                  </a:lnTo>
                  <a:lnTo>
                    <a:pt x="52" y="52"/>
                  </a:lnTo>
                  <a:lnTo>
                    <a:pt x="42" y="60"/>
                  </a:lnTo>
                  <a:lnTo>
                    <a:pt x="32" y="72"/>
                  </a:lnTo>
                  <a:lnTo>
                    <a:pt x="22" y="86"/>
                  </a:lnTo>
                  <a:lnTo>
                    <a:pt x="12" y="104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6" y="110"/>
                  </a:lnTo>
                  <a:lnTo>
                    <a:pt x="20" y="72"/>
                  </a:lnTo>
                  <a:lnTo>
                    <a:pt x="32" y="52"/>
                  </a:lnTo>
                  <a:lnTo>
                    <a:pt x="44" y="32"/>
                  </a:lnTo>
                  <a:lnTo>
                    <a:pt x="56" y="14"/>
                  </a:lnTo>
                  <a:lnTo>
                    <a:pt x="64" y="8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4"/>
                  </a:lnTo>
                  <a:lnTo>
                    <a:pt x="112" y="10"/>
                  </a:lnTo>
                  <a:lnTo>
                    <a:pt x="120" y="18"/>
                  </a:lnTo>
                  <a:lnTo>
                    <a:pt x="128" y="30"/>
                  </a:lnTo>
                  <a:lnTo>
                    <a:pt x="136" y="46"/>
                  </a:lnTo>
                  <a:lnTo>
                    <a:pt x="156" y="38"/>
                  </a:lnTo>
                  <a:lnTo>
                    <a:pt x="132" y="74"/>
                  </a:lnTo>
                  <a:lnTo>
                    <a:pt x="132" y="74"/>
                  </a:lnTo>
                  <a:lnTo>
                    <a:pt x="128" y="66"/>
                  </a:lnTo>
                  <a:lnTo>
                    <a:pt x="118" y="52"/>
                  </a:lnTo>
                  <a:lnTo>
                    <a:pt x="110" y="46"/>
                  </a:lnTo>
                  <a:lnTo>
                    <a:pt x="102" y="40"/>
                  </a:lnTo>
                  <a:lnTo>
                    <a:pt x="90" y="36"/>
                  </a:lnTo>
                  <a:lnTo>
                    <a:pt x="78" y="38"/>
                  </a:lnTo>
                  <a:lnTo>
                    <a:pt x="78" y="38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181" name="1180 Rectángulo"/>
          <p:cNvSpPr/>
          <p:nvPr/>
        </p:nvSpPr>
        <p:spPr>
          <a:xfrm>
            <a:off x="5076056" y="650007"/>
            <a:ext cx="38884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b="1" dirty="0" err="1"/>
              <a:t>Esconder</a:t>
            </a:r>
            <a:r>
              <a:rPr lang="en-US" sz="3200" b="1" dirty="0"/>
              <a:t> </a:t>
            </a:r>
            <a:r>
              <a:rPr lang="en-US" sz="3200" b="1" dirty="0" err="1"/>
              <a:t>detalles</a:t>
            </a:r>
            <a:r>
              <a:rPr lang="en-US" sz="3200" b="1" dirty="0"/>
              <a:t> </a:t>
            </a:r>
            <a:r>
              <a:rPr lang="en-US" sz="3200" b="1" dirty="0" err="1"/>
              <a:t>irrelevantes</a:t>
            </a:r>
            <a:endParaRPr lang="en-US" sz="32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b="1" dirty="0" err="1"/>
              <a:t>Capturar</a:t>
            </a:r>
            <a:r>
              <a:rPr lang="en-US" sz="3200" b="1" dirty="0"/>
              <a:t> lo </a:t>
            </a:r>
            <a:r>
              <a:rPr lang="en-US" sz="3200" b="1" dirty="0" err="1"/>
              <a:t>esencial</a:t>
            </a:r>
            <a:endParaRPr lang="en-US" sz="3200" b="1" dirty="0"/>
          </a:p>
        </p:txBody>
      </p:sp>
      <p:sp>
        <p:nvSpPr>
          <p:cNvPr id="2" name="1 Rectángulo"/>
          <p:cNvSpPr/>
          <p:nvPr/>
        </p:nvSpPr>
        <p:spPr>
          <a:xfrm rot="2739689">
            <a:off x="2783236" y="1239024"/>
            <a:ext cx="16036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6" name="75 Rectángulo"/>
          <p:cNvSpPr/>
          <p:nvPr/>
        </p:nvSpPr>
        <p:spPr>
          <a:xfrm rot="8079843">
            <a:off x="2638461" y="1165699"/>
            <a:ext cx="28593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77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5" grpId="0" animBg="1"/>
      <p:bldP spid="6" grpId="0" animBg="1"/>
      <p:bldP spid="8" grpId="0" animBg="1"/>
      <p:bldP spid="9" grpId="0" animBg="1"/>
      <p:bldP spid="11" grpId="0" animBg="1"/>
      <p:bldP spid="1181" grpId="0"/>
      <p:bldP spid="2" grpId="0" animBg="1"/>
      <p:bldP spid="7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¿</a:t>
            </a:r>
            <a:r>
              <a:rPr lang="en-US" noProof="0" dirty="0" err="1"/>
              <a:t>Qué</a:t>
            </a:r>
            <a:r>
              <a:rPr lang="en-US" noProof="0" dirty="0"/>
              <a:t> es un </a:t>
            </a:r>
            <a:r>
              <a:rPr lang="en-US" b="1" noProof="0" dirty="0" err="1"/>
              <a:t>Modelo</a:t>
            </a:r>
            <a:r>
              <a:rPr lang="en-US" noProof="0" dirty="0"/>
              <a:t>?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5" descr="C:\Documents and Settings\Jaime_Pavlich\Local Settings\Temporary Internet Files\Content.IE5\X2M1E1Q9\MCj0407734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717032"/>
            <a:ext cx="2371740" cy="2371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276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/>
          </a:bodyPr>
          <a:lstStyle/>
          <a:p>
            <a:r>
              <a:rPr lang="en-US" b="1" noProof="0" dirty="0" err="1"/>
              <a:t>Abstracto</a:t>
            </a:r>
            <a:r>
              <a:rPr lang="en-US" noProof="0" dirty="0"/>
              <a:t> </a:t>
            </a:r>
            <a:r>
              <a:rPr lang="en-US" noProof="0" dirty="0" err="1"/>
              <a:t>Especificación</a:t>
            </a:r>
            <a:r>
              <a:rPr lang="en-US" noProof="0" dirty="0"/>
              <a:t> de una </a:t>
            </a:r>
            <a:r>
              <a:rPr lang="en-US" noProof="0" dirty="0" err="1"/>
              <a:t>entidad</a:t>
            </a:r>
            <a:r>
              <a:rPr lang="en-US" noProof="0" dirty="0"/>
              <a:t> del </a:t>
            </a:r>
            <a:r>
              <a:rPr lang="en-US" noProof="0" dirty="0" err="1"/>
              <a:t>mundo</a:t>
            </a:r>
            <a:r>
              <a:rPr lang="en-US" noProof="0" dirty="0"/>
              <a:t> real</a:t>
            </a:r>
          </a:p>
          <a:p>
            <a:pPr lvl="1"/>
            <a:r>
              <a:rPr lang="en-US" noProof="0" dirty="0" err="1"/>
              <a:t>Representa</a:t>
            </a:r>
            <a:r>
              <a:rPr lang="en-US" noProof="0" dirty="0"/>
              <a:t> </a:t>
            </a:r>
            <a:r>
              <a:rPr lang="en-US" noProof="0" dirty="0" err="1"/>
              <a:t>propiedades</a:t>
            </a:r>
            <a:r>
              <a:rPr lang="en-US" noProof="0" dirty="0"/>
              <a:t> </a:t>
            </a:r>
            <a:r>
              <a:rPr lang="en-US" b="1" noProof="0" dirty="0" err="1"/>
              <a:t>relevantes</a:t>
            </a:r>
            <a:r>
              <a:rPr lang="en-US" noProof="0" dirty="0"/>
              <a:t> de la </a:t>
            </a:r>
            <a:r>
              <a:rPr lang="en-US" noProof="0" dirty="0" err="1"/>
              <a:t>entidad</a:t>
            </a:r>
            <a:endParaRPr lang="en-US" noProof="0" dirty="0"/>
          </a:p>
          <a:p>
            <a:pPr lvl="1"/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lugar</a:t>
            </a:r>
            <a:r>
              <a:rPr lang="en-US" b="1" dirty="0"/>
              <a:t> </a:t>
            </a:r>
            <a:r>
              <a:rPr lang="en-US" dirty="0"/>
              <a:t>de la </a:t>
            </a:r>
            <a:r>
              <a:rPr lang="en-US" dirty="0" err="1"/>
              <a:t>entidad</a:t>
            </a:r>
            <a:r>
              <a:rPr lang="en-US" dirty="0"/>
              <a:t> para un </a:t>
            </a:r>
            <a:r>
              <a:rPr lang="en-US" b="1" dirty="0" err="1"/>
              <a:t>propósito</a:t>
            </a:r>
            <a:r>
              <a:rPr lang="en-US" b="1" dirty="0"/>
              <a:t> </a:t>
            </a:r>
            <a:r>
              <a:rPr lang="en-US" dirty="0" err="1"/>
              <a:t>específico</a:t>
            </a:r>
            <a:endParaRPr lang="en-US" b="1" noProof="0" dirty="0"/>
          </a:p>
          <a:p>
            <a:endParaRPr lang="en-US" noProof="0" dirty="0"/>
          </a:p>
        </p:txBody>
      </p:sp>
      <p:sp>
        <p:nvSpPr>
          <p:cNvPr id="5" name="4 Rectángulo"/>
          <p:cNvSpPr/>
          <p:nvPr/>
        </p:nvSpPr>
        <p:spPr>
          <a:xfrm>
            <a:off x="467544" y="63813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/>
              <a:t>T. </a:t>
            </a:r>
            <a:r>
              <a:rPr lang="es-ES_tradnl" dirty="0" err="1"/>
              <a:t>Kühne</a:t>
            </a:r>
            <a:r>
              <a:rPr lang="es-ES_tradnl" dirty="0"/>
              <a:t>, “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a </a:t>
            </a:r>
            <a:r>
              <a:rPr lang="es-ES_tradnl" dirty="0" err="1"/>
              <a:t>Model</a:t>
            </a:r>
            <a:r>
              <a:rPr lang="es-ES_tradnl" dirty="0"/>
              <a:t>,” in IBFI, 2005.</a:t>
            </a:r>
          </a:p>
        </p:txBody>
      </p:sp>
      <p:pic>
        <p:nvPicPr>
          <p:cNvPr id="6" name="Picture 2" descr="\\VBOXSVR\jpavlich\Downloads\363_39552782362_6367_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2" b="5229"/>
          <a:stretch/>
        </p:blipFill>
        <p:spPr bwMode="auto">
          <a:xfrm>
            <a:off x="5580112" y="4221088"/>
            <a:ext cx="2794252" cy="188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Downloads\ford-escort-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533" r="18876" b="53946"/>
          <a:stretch/>
        </p:blipFill>
        <p:spPr bwMode="auto">
          <a:xfrm>
            <a:off x="4860032" y="1208691"/>
            <a:ext cx="388644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59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Flecha arriba"/>
          <p:cNvSpPr/>
          <p:nvPr/>
        </p:nvSpPr>
        <p:spPr>
          <a:xfrm>
            <a:off x="6600365" y="1703658"/>
            <a:ext cx="432048" cy="112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508702" y="2917906"/>
            <a:ext cx="2705100" cy="1600438"/>
          </a:xfrm>
          <a:prstGeom prst="rect">
            <a:avLst/>
          </a:prstGeom>
          <a:solidFill>
            <a:schemeClr val="bg1"/>
          </a:solidFill>
          <a:ln w="222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public class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CourseSection</a:t>
            </a: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public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CourseDescription</a:t>
            </a: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getDescription</a:t>
            </a: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sz="800" b="1" i="1" dirty="0">
              <a:solidFill>
                <a:schemeClr val="accent2"/>
              </a:solidFill>
              <a:effectLst/>
              <a:latin typeface="Consolas" pitchFamily="49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i="1" dirty="0">
                <a:solidFill>
                  <a:schemeClr val="accent2"/>
                </a:solidFill>
                <a:effectLst/>
                <a:latin typeface="Consolas" pitchFamily="49" charset="0"/>
              </a:rPr>
              <a:t>	&lt;retrieve course description&gt;</a:t>
            </a:r>
            <a:r>
              <a:rPr lang="en-US" sz="800" b="1" i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 }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public Integer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getTerm</a:t>
            </a: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  <a:r>
              <a:rPr lang="en-US" sz="800" b="1" dirty="0">
                <a:solidFill>
                  <a:srgbClr val="FF0000"/>
                </a:solidFill>
                <a:effectLst/>
                <a:latin typeface="Consolas" pitchFamily="49" charset="0"/>
              </a:rPr>
              <a:t>  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i="1" dirty="0">
                <a:solidFill>
                  <a:srgbClr val="000000"/>
                </a:solidFill>
                <a:effectLst/>
                <a:latin typeface="Consolas" pitchFamily="49" charset="0"/>
              </a:rPr>
              <a:t>    	</a:t>
            </a:r>
            <a:r>
              <a:rPr lang="en-US" sz="800" b="1" i="1" dirty="0">
                <a:solidFill>
                  <a:schemeClr val="accent2"/>
                </a:solidFill>
                <a:effectLst/>
                <a:latin typeface="Consolas" pitchFamily="49" charset="0"/>
              </a:rPr>
              <a:t>&lt;retrieve term&gt;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Consolas" pitchFamily="49" charset="0"/>
              </a:rPr>
              <a:t>  } ... }</a:t>
            </a:r>
          </a:p>
        </p:txBody>
      </p:sp>
      <p:sp>
        <p:nvSpPr>
          <p:cNvPr id="3" name="2 Llamada rectangular"/>
          <p:cNvSpPr/>
          <p:nvPr/>
        </p:nvSpPr>
        <p:spPr>
          <a:xfrm>
            <a:off x="4649032" y="2996952"/>
            <a:ext cx="4125126" cy="755128"/>
          </a:xfrm>
          <a:prstGeom prst="wedgeRectCallout">
            <a:avLst>
              <a:gd name="adj1" fmla="val -84556"/>
              <a:gd name="adj2" fmla="val 2407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Lenguajes</a:t>
            </a:r>
            <a:r>
              <a:rPr lang="en-US" sz="2800" dirty="0"/>
              <a:t> de Alto Nivel</a:t>
            </a:r>
            <a:endParaRPr lang="es-US" sz="2800" dirty="0"/>
          </a:p>
        </p:txBody>
      </p:sp>
      <p:sp>
        <p:nvSpPr>
          <p:cNvPr id="14" name="13 Llamada rectangular"/>
          <p:cNvSpPr/>
          <p:nvPr/>
        </p:nvSpPr>
        <p:spPr>
          <a:xfrm>
            <a:off x="4636891" y="548680"/>
            <a:ext cx="4062050" cy="714380"/>
          </a:xfrm>
          <a:prstGeom prst="wedgeRectCallout">
            <a:avLst>
              <a:gd name="adj1" fmla="val -84877"/>
              <a:gd name="adj2" fmla="val 2713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Modelos</a:t>
            </a:r>
            <a:endParaRPr lang="es-US" sz="2800" b="1" dirty="0"/>
          </a:p>
        </p:txBody>
      </p:sp>
      <p:pic>
        <p:nvPicPr>
          <p:cNvPr id="17" name="16 Imagen" descr="P10408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1007679" y="4841612"/>
            <a:ext cx="1582728" cy="2110303"/>
          </a:xfrm>
          <a:prstGeom prst="rect">
            <a:avLst/>
          </a:prstGeom>
        </p:spPr>
      </p:pic>
      <p:grpSp>
        <p:nvGrpSpPr>
          <p:cNvPr id="18" name="17 Grupo"/>
          <p:cNvGrpSpPr/>
          <p:nvPr/>
        </p:nvGrpSpPr>
        <p:grpSpPr>
          <a:xfrm>
            <a:off x="4649032" y="5250589"/>
            <a:ext cx="4191000" cy="1076230"/>
            <a:chOff x="4495800" y="4649933"/>
            <a:chExt cx="4191000" cy="1630680"/>
          </a:xfrm>
        </p:grpSpPr>
        <p:sp>
          <p:nvSpPr>
            <p:cNvPr id="19" name="18 Llamada rectangular"/>
            <p:cNvSpPr/>
            <p:nvPr/>
          </p:nvSpPr>
          <p:spPr>
            <a:xfrm>
              <a:off x="4495800" y="4649933"/>
              <a:ext cx="4191000" cy="1630680"/>
            </a:xfrm>
            <a:prstGeom prst="wedgeRectCallout">
              <a:avLst>
                <a:gd name="adj1" fmla="val -92328"/>
                <a:gd name="adj2" fmla="val 402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800" dirty="0" err="1"/>
                <a:t>Lenguaje</a:t>
              </a:r>
              <a:r>
                <a:rPr lang="en-US" sz="2800" dirty="0"/>
                <a:t> de </a:t>
              </a:r>
            </a:p>
            <a:p>
              <a:r>
                <a:rPr lang="en-US" sz="2800" dirty="0" err="1"/>
                <a:t>Máquina</a:t>
              </a:r>
              <a:endParaRPr lang="es-US" sz="2800" dirty="0"/>
            </a:p>
          </p:txBody>
        </p:sp>
        <p:pic>
          <p:nvPicPr>
            <p:cNvPr id="20" name="Picture 3" descr="C:\Users\Entropy2\AppData\Local\Microsoft\Windows\Temporary Internet Files\Content.IE5\8JQCR7U2\MP900390095[1]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4897" y="4741373"/>
              <a:ext cx="2029626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3" y="280155"/>
            <a:ext cx="2478229" cy="205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179594" y="1900544"/>
            <a:ext cx="2175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b="1" dirty="0">
                <a:solidFill>
                  <a:srgbClr val="FF0000"/>
                </a:solidFill>
              </a:rPr>
              <a:t>Abstracción</a:t>
            </a:r>
            <a:endParaRPr lang="es-ES_tradnl" sz="3200" dirty="0"/>
          </a:p>
        </p:txBody>
      </p:sp>
      <p:sp>
        <p:nvSpPr>
          <p:cNvPr id="21" name="20 Rectángulo"/>
          <p:cNvSpPr/>
          <p:nvPr/>
        </p:nvSpPr>
        <p:spPr>
          <a:xfrm>
            <a:off x="4331994" y="4225957"/>
            <a:ext cx="2175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b="1" dirty="0">
                <a:solidFill>
                  <a:srgbClr val="FF0000"/>
                </a:solidFill>
              </a:rPr>
              <a:t>Abstracción</a:t>
            </a:r>
            <a:endParaRPr lang="es-ES_tradnl" sz="3200" dirty="0"/>
          </a:p>
        </p:txBody>
      </p:sp>
      <p:sp>
        <p:nvSpPr>
          <p:cNvPr id="26" name="25 Flecha arriba"/>
          <p:cNvSpPr/>
          <p:nvPr/>
        </p:nvSpPr>
        <p:spPr>
          <a:xfrm>
            <a:off x="6600365" y="3956101"/>
            <a:ext cx="432048" cy="112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017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3 Llamada rectangular"/>
          <p:cNvSpPr/>
          <p:nvPr/>
        </p:nvSpPr>
        <p:spPr>
          <a:xfrm flipH="1">
            <a:off x="323528" y="751022"/>
            <a:ext cx="3317392" cy="714380"/>
          </a:xfrm>
          <a:prstGeom prst="wedgeRectCallout">
            <a:avLst>
              <a:gd name="adj1" fmla="val -108392"/>
              <a:gd name="adj2" fmla="val 309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Modelos</a:t>
            </a:r>
            <a:endParaRPr lang="es-US" sz="2800" b="1" dirty="0"/>
          </a:p>
        </p:txBody>
      </p:sp>
      <p:pic>
        <p:nvPicPr>
          <p:cNvPr id="4" name="Picture 3" descr="5634743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797152"/>
            <a:ext cx="816195" cy="1862042"/>
          </a:xfrm>
          <a:prstGeom prst="rect">
            <a:avLst/>
          </a:prstGeom>
        </p:spPr>
      </p:pic>
      <p:pic>
        <p:nvPicPr>
          <p:cNvPr id="5" name="Picture 4" descr="7332958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356992"/>
            <a:ext cx="719989" cy="1768939"/>
          </a:xfrm>
          <a:prstGeom prst="rect">
            <a:avLst/>
          </a:prstGeom>
        </p:spPr>
      </p:pic>
      <p:pic>
        <p:nvPicPr>
          <p:cNvPr id="6" name="Picture 5" descr="AA05381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22" y="2726971"/>
            <a:ext cx="1862041" cy="977571"/>
          </a:xfrm>
          <a:prstGeom prst="rect">
            <a:avLst/>
          </a:prstGeom>
        </p:spPr>
      </p:pic>
      <p:pic>
        <p:nvPicPr>
          <p:cNvPr id="7" name="Picture 6" descr="AA05381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789040"/>
            <a:ext cx="940617" cy="1461536"/>
          </a:xfrm>
          <a:prstGeom prst="rect">
            <a:avLst/>
          </a:prstGeom>
        </p:spPr>
      </p:pic>
      <p:pic>
        <p:nvPicPr>
          <p:cNvPr id="8" name="Picture 7" descr="stk19948boj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589240"/>
            <a:ext cx="1812387" cy="11280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952" y="5445224"/>
            <a:ext cx="1376633" cy="1278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9992" y="4149080"/>
            <a:ext cx="1415140" cy="1058591"/>
          </a:xfrm>
          <a:prstGeom prst="rect">
            <a:avLst/>
          </a:prstGeom>
        </p:spPr>
      </p:pic>
      <p:sp>
        <p:nvSpPr>
          <p:cNvPr id="11" name="2 Llamada rectangular"/>
          <p:cNvSpPr/>
          <p:nvPr/>
        </p:nvSpPr>
        <p:spPr>
          <a:xfrm flipH="1">
            <a:off x="323528" y="4149080"/>
            <a:ext cx="3317392" cy="755128"/>
          </a:xfrm>
          <a:prstGeom prst="wedgeRectCallout">
            <a:avLst>
              <a:gd name="adj1" fmla="val -71930"/>
              <a:gd name="adj2" fmla="val 2262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Mundo Real</a:t>
            </a:r>
            <a:endParaRPr lang="es-US" sz="2800" dirty="0"/>
          </a:p>
        </p:txBody>
      </p:sp>
      <p:sp>
        <p:nvSpPr>
          <p:cNvPr id="12" name="5 Flecha arriba"/>
          <p:cNvSpPr/>
          <p:nvPr/>
        </p:nvSpPr>
        <p:spPr>
          <a:xfrm>
            <a:off x="1835696" y="1657896"/>
            <a:ext cx="432048" cy="22322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3 Rectángulo"/>
          <p:cNvSpPr/>
          <p:nvPr/>
        </p:nvSpPr>
        <p:spPr>
          <a:xfrm>
            <a:off x="2339752" y="2521992"/>
            <a:ext cx="2175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b="1" dirty="0">
                <a:solidFill>
                  <a:srgbClr val="FF0000"/>
                </a:solidFill>
              </a:rPr>
              <a:t>Abstracción</a:t>
            </a:r>
            <a:endParaRPr lang="es-ES_tradnl" sz="3200" dirty="0"/>
          </a:p>
        </p:txBody>
      </p:sp>
      <p:grpSp>
        <p:nvGrpSpPr>
          <p:cNvPr id="2071" name="2070 Grupo"/>
          <p:cNvGrpSpPr/>
          <p:nvPr/>
        </p:nvGrpSpPr>
        <p:grpSpPr>
          <a:xfrm>
            <a:off x="5817086" y="440308"/>
            <a:ext cx="2582862" cy="2165350"/>
            <a:chOff x="6011419" y="234950"/>
            <a:chExt cx="2582862" cy="2165350"/>
          </a:xfrm>
        </p:grpSpPr>
        <p:sp>
          <p:nvSpPr>
            <p:cNvPr id="15" name="Rectangle 72"/>
            <p:cNvSpPr>
              <a:spLocks noChangeArrowheads="1"/>
            </p:cNvSpPr>
            <p:nvPr/>
          </p:nvSpPr>
          <p:spPr bwMode="auto">
            <a:xfrm>
              <a:off x="6011419" y="234950"/>
              <a:ext cx="2582862" cy="2165350"/>
            </a:xfrm>
            <a:prstGeom prst="rect">
              <a:avLst/>
            </a:prstGeom>
            <a:solidFill>
              <a:srgbClr val="CCECFF"/>
            </a:solidFill>
            <a:ln w="22225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es-ES_tradnl" sz="2400" b="1">
                <a:effectLst/>
                <a:latin typeface="Verdana" pitchFamily="34" charset="0"/>
              </a:endParaRPr>
            </a:p>
          </p:txBody>
        </p:sp>
        <p:grpSp>
          <p:nvGrpSpPr>
            <p:cNvPr id="16" name="Group 12"/>
            <p:cNvGrpSpPr>
              <a:grpSpLocks/>
            </p:cNvGrpSpPr>
            <p:nvPr/>
          </p:nvGrpSpPr>
          <p:grpSpPr bwMode="auto">
            <a:xfrm>
              <a:off x="7669583" y="607191"/>
              <a:ext cx="582612" cy="566738"/>
              <a:chOff x="1320" y="996"/>
              <a:chExt cx="448" cy="481"/>
            </a:xfrm>
          </p:grpSpPr>
          <p:grpSp>
            <p:nvGrpSpPr>
              <p:cNvPr id="17" name="Group 13"/>
              <p:cNvGrpSpPr>
                <a:grpSpLocks/>
              </p:cNvGrpSpPr>
              <p:nvPr/>
            </p:nvGrpSpPr>
            <p:grpSpPr bwMode="auto">
              <a:xfrm>
                <a:off x="1320" y="996"/>
                <a:ext cx="448" cy="481"/>
                <a:chOff x="1320" y="996"/>
                <a:chExt cx="448" cy="481"/>
              </a:xfrm>
            </p:grpSpPr>
            <p:sp>
              <p:nvSpPr>
                <p:cNvPr id="21" name="Rectangle 14"/>
                <p:cNvSpPr>
                  <a:spLocks noChangeArrowheads="1"/>
                </p:cNvSpPr>
                <p:nvPr/>
              </p:nvSpPr>
              <p:spPr bwMode="auto">
                <a:xfrm>
                  <a:off x="1323" y="996"/>
                  <a:ext cx="445" cy="481"/>
                </a:xfrm>
                <a:prstGeom prst="rect">
                  <a:avLst/>
                </a:prstGeom>
                <a:solidFill>
                  <a:schemeClr val="bg1"/>
                </a:solidFill>
                <a:ln w="381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/>
                <a:lstStyle/>
                <a:p>
                  <a:pPr marL="523875" indent="-523875" algn="ctr">
                    <a:buFont typeface="Wingdings" pitchFamily="2" charset="2"/>
                    <a:buNone/>
                    <a:tabLst>
                      <a:tab pos="1025525" algn="l"/>
                    </a:tabLst>
                  </a:pPr>
                  <a:endParaRPr lang="es-ES_tradnl" sz="700" b="1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22" name="Line 15"/>
                <p:cNvSpPr>
                  <a:spLocks noChangeShapeType="1"/>
                </p:cNvSpPr>
                <p:nvPr/>
              </p:nvSpPr>
              <p:spPr bwMode="auto">
                <a:xfrm>
                  <a:off x="1320" y="1104"/>
                  <a:ext cx="44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/>
                <a:lstStyle/>
                <a:p>
                  <a:endParaRPr lang="es-ES_tradnl"/>
                </a:p>
              </p:txBody>
            </p:sp>
          </p:grpSp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1401" y="1175"/>
                <a:ext cx="226" cy="32"/>
              </a:xfrm>
              <a:prstGeom prst="rect">
                <a:avLst/>
              </a:prstGeom>
              <a:solidFill>
                <a:schemeClr val="accent2"/>
              </a:solidFill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es-ES_tradnl"/>
              </a:p>
            </p:txBody>
          </p: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1401" y="1276"/>
                <a:ext cx="226" cy="32"/>
              </a:xfrm>
              <a:prstGeom prst="rect">
                <a:avLst/>
              </a:prstGeom>
              <a:solidFill>
                <a:schemeClr val="accent2"/>
              </a:solidFill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es-ES_tradnl"/>
              </a:p>
            </p:txBody>
          </p:sp>
          <p:sp>
            <p:nvSpPr>
              <p:cNvPr id="20" name="Rectangle 18"/>
              <p:cNvSpPr>
                <a:spLocks noChangeArrowheads="1"/>
              </p:cNvSpPr>
              <p:nvPr/>
            </p:nvSpPr>
            <p:spPr bwMode="auto">
              <a:xfrm>
                <a:off x="1401" y="1377"/>
                <a:ext cx="226" cy="32"/>
              </a:xfrm>
              <a:prstGeom prst="rect">
                <a:avLst/>
              </a:prstGeom>
              <a:solidFill>
                <a:schemeClr val="accent2"/>
              </a:solidFill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es-ES_tradnl"/>
              </a:p>
            </p:txBody>
          </p:sp>
        </p:grpSp>
        <p:grpSp>
          <p:nvGrpSpPr>
            <p:cNvPr id="23" name="Group 12"/>
            <p:cNvGrpSpPr>
              <a:grpSpLocks/>
            </p:cNvGrpSpPr>
            <p:nvPr/>
          </p:nvGrpSpPr>
          <p:grpSpPr bwMode="auto">
            <a:xfrm>
              <a:off x="7371954" y="1628800"/>
              <a:ext cx="582612" cy="566738"/>
              <a:chOff x="1320" y="996"/>
              <a:chExt cx="448" cy="481"/>
            </a:xfrm>
          </p:grpSpPr>
          <p:grpSp>
            <p:nvGrpSpPr>
              <p:cNvPr id="24" name="Group 13"/>
              <p:cNvGrpSpPr>
                <a:grpSpLocks/>
              </p:cNvGrpSpPr>
              <p:nvPr/>
            </p:nvGrpSpPr>
            <p:grpSpPr bwMode="auto">
              <a:xfrm>
                <a:off x="1320" y="996"/>
                <a:ext cx="448" cy="481"/>
                <a:chOff x="1320" y="996"/>
                <a:chExt cx="448" cy="481"/>
              </a:xfrm>
            </p:grpSpPr>
            <p:sp>
              <p:nvSpPr>
                <p:cNvPr id="28" name="Rectangle 14"/>
                <p:cNvSpPr>
                  <a:spLocks noChangeArrowheads="1"/>
                </p:cNvSpPr>
                <p:nvPr/>
              </p:nvSpPr>
              <p:spPr bwMode="auto">
                <a:xfrm>
                  <a:off x="1323" y="996"/>
                  <a:ext cx="445" cy="481"/>
                </a:xfrm>
                <a:prstGeom prst="rect">
                  <a:avLst/>
                </a:prstGeom>
                <a:solidFill>
                  <a:schemeClr val="bg1"/>
                </a:solidFill>
                <a:ln w="381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/>
                <a:lstStyle/>
                <a:p>
                  <a:pPr marL="523875" indent="-523875" algn="ctr">
                    <a:buFont typeface="Wingdings" pitchFamily="2" charset="2"/>
                    <a:buNone/>
                    <a:tabLst>
                      <a:tab pos="1025525" algn="l"/>
                    </a:tabLst>
                  </a:pPr>
                  <a:endParaRPr lang="es-ES_tradnl" sz="700" b="1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29" name="Line 15"/>
                <p:cNvSpPr>
                  <a:spLocks noChangeShapeType="1"/>
                </p:cNvSpPr>
                <p:nvPr/>
              </p:nvSpPr>
              <p:spPr bwMode="auto">
                <a:xfrm>
                  <a:off x="1320" y="1104"/>
                  <a:ext cx="44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/>
                <a:lstStyle/>
                <a:p>
                  <a:endParaRPr lang="es-ES_tradnl"/>
                </a:p>
              </p:txBody>
            </p:sp>
          </p:grpSp>
          <p:sp>
            <p:nvSpPr>
              <p:cNvPr id="25" name="Rectangle 16"/>
              <p:cNvSpPr>
                <a:spLocks noChangeArrowheads="1"/>
              </p:cNvSpPr>
              <p:nvPr/>
            </p:nvSpPr>
            <p:spPr bwMode="auto">
              <a:xfrm>
                <a:off x="1401" y="1175"/>
                <a:ext cx="226" cy="32"/>
              </a:xfrm>
              <a:prstGeom prst="rect">
                <a:avLst/>
              </a:prstGeom>
              <a:solidFill>
                <a:schemeClr val="accent2"/>
              </a:solidFill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es-ES_tradnl"/>
              </a:p>
            </p:txBody>
          </p:sp>
          <p:sp>
            <p:nvSpPr>
              <p:cNvPr id="26" name="Rectangle 17"/>
              <p:cNvSpPr>
                <a:spLocks noChangeArrowheads="1"/>
              </p:cNvSpPr>
              <p:nvPr/>
            </p:nvSpPr>
            <p:spPr bwMode="auto">
              <a:xfrm>
                <a:off x="1401" y="1276"/>
                <a:ext cx="226" cy="32"/>
              </a:xfrm>
              <a:prstGeom prst="rect">
                <a:avLst/>
              </a:prstGeom>
              <a:solidFill>
                <a:schemeClr val="accent2"/>
              </a:solidFill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es-ES_tradnl"/>
              </a:p>
            </p:txBody>
          </p:sp>
          <p:sp>
            <p:nvSpPr>
              <p:cNvPr id="27" name="Rectangle 18"/>
              <p:cNvSpPr>
                <a:spLocks noChangeArrowheads="1"/>
              </p:cNvSpPr>
              <p:nvPr/>
            </p:nvSpPr>
            <p:spPr bwMode="auto">
              <a:xfrm>
                <a:off x="1401" y="1377"/>
                <a:ext cx="226" cy="32"/>
              </a:xfrm>
              <a:prstGeom prst="rect">
                <a:avLst/>
              </a:prstGeom>
              <a:solidFill>
                <a:schemeClr val="accent2"/>
              </a:solidFill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es-ES_tradnl"/>
              </a:p>
            </p:txBody>
          </p:sp>
        </p:grpSp>
        <p:grpSp>
          <p:nvGrpSpPr>
            <p:cNvPr id="55" name="Group 5"/>
            <p:cNvGrpSpPr>
              <a:grpSpLocks noChangeAspect="1"/>
            </p:cNvGrpSpPr>
            <p:nvPr/>
          </p:nvGrpSpPr>
          <p:grpSpPr bwMode="auto">
            <a:xfrm>
              <a:off x="7161691" y="604096"/>
              <a:ext cx="285750" cy="609600"/>
              <a:chOff x="-1918" y="1481"/>
              <a:chExt cx="180" cy="384"/>
            </a:xfrm>
          </p:grpSpPr>
          <p:sp>
            <p:nvSpPr>
              <p:cNvPr id="56" name="Oval 25"/>
              <p:cNvSpPr>
                <a:spLocks noChangeArrowheads="1"/>
              </p:cNvSpPr>
              <p:nvPr/>
            </p:nvSpPr>
            <p:spPr bwMode="auto">
              <a:xfrm>
                <a:off x="-1894" y="1481"/>
                <a:ext cx="126" cy="126"/>
              </a:xfrm>
              <a:prstGeom prst="ellipse">
                <a:avLst/>
              </a:prstGeom>
              <a:noFill/>
              <a:ln w="28575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57" name="Freeform 26"/>
              <p:cNvSpPr>
                <a:spLocks noEditPoints="1"/>
              </p:cNvSpPr>
              <p:nvPr/>
            </p:nvSpPr>
            <p:spPr bwMode="auto">
              <a:xfrm>
                <a:off x="-1918" y="1613"/>
                <a:ext cx="180" cy="252"/>
              </a:xfrm>
              <a:custGeom>
                <a:avLst/>
                <a:gdLst>
                  <a:gd name="T0" fmla="*/ 90 w 180"/>
                  <a:gd name="T1" fmla="*/ 0 h 252"/>
                  <a:gd name="T2" fmla="*/ 90 w 180"/>
                  <a:gd name="T3" fmla="*/ 126 h 252"/>
                  <a:gd name="T4" fmla="*/ 0 w 180"/>
                  <a:gd name="T5" fmla="*/ 30 h 252"/>
                  <a:gd name="T6" fmla="*/ 90 w 180"/>
                  <a:gd name="T7" fmla="*/ 30 h 252"/>
                  <a:gd name="T8" fmla="*/ 180 w 180"/>
                  <a:gd name="T9" fmla="*/ 30 h 252"/>
                  <a:gd name="T10" fmla="*/ 90 w 180"/>
                  <a:gd name="T11" fmla="*/ 30 h 252"/>
                  <a:gd name="T12" fmla="*/ 90 w 180"/>
                  <a:gd name="T13" fmla="*/ 126 h 252"/>
                  <a:gd name="T14" fmla="*/ 162 w 180"/>
                  <a:gd name="T15" fmla="*/ 252 h 252"/>
                  <a:gd name="T16" fmla="*/ 90 w 180"/>
                  <a:gd name="T17" fmla="*/ 126 h 252"/>
                  <a:gd name="T18" fmla="*/ 18 w 180"/>
                  <a:gd name="T19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252">
                    <a:moveTo>
                      <a:pt x="90" y="0"/>
                    </a:moveTo>
                    <a:lnTo>
                      <a:pt x="90" y="126"/>
                    </a:lnTo>
                    <a:moveTo>
                      <a:pt x="0" y="30"/>
                    </a:moveTo>
                    <a:lnTo>
                      <a:pt x="90" y="30"/>
                    </a:lnTo>
                    <a:moveTo>
                      <a:pt x="180" y="30"/>
                    </a:moveTo>
                    <a:lnTo>
                      <a:pt x="90" y="30"/>
                    </a:lnTo>
                    <a:moveTo>
                      <a:pt x="90" y="126"/>
                    </a:moveTo>
                    <a:lnTo>
                      <a:pt x="162" y="252"/>
                    </a:lnTo>
                    <a:moveTo>
                      <a:pt x="90" y="126"/>
                    </a:moveTo>
                    <a:lnTo>
                      <a:pt x="18" y="252"/>
                    </a:lnTo>
                  </a:path>
                </a:pathLst>
              </a:custGeom>
              <a:noFill/>
              <a:ln w="28575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grpSp>
          <p:nvGrpSpPr>
            <p:cNvPr id="58" name="Group 12"/>
            <p:cNvGrpSpPr>
              <a:grpSpLocks/>
            </p:cNvGrpSpPr>
            <p:nvPr/>
          </p:nvGrpSpPr>
          <p:grpSpPr bwMode="auto">
            <a:xfrm>
              <a:off x="6256719" y="441464"/>
              <a:ext cx="582612" cy="566738"/>
              <a:chOff x="1320" y="996"/>
              <a:chExt cx="448" cy="481"/>
            </a:xfrm>
          </p:grpSpPr>
          <p:grpSp>
            <p:nvGrpSpPr>
              <p:cNvPr id="59" name="Group 13"/>
              <p:cNvGrpSpPr>
                <a:grpSpLocks/>
              </p:cNvGrpSpPr>
              <p:nvPr/>
            </p:nvGrpSpPr>
            <p:grpSpPr bwMode="auto">
              <a:xfrm>
                <a:off x="1320" y="996"/>
                <a:ext cx="448" cy="481"/>
                <a:chOff x="1320" y="996"/>
                <a:chExt cx="448" cy="481"/>
              </a:xfrm>
            </p:grpSpPr>
            <p:sp>
              <p:nvSpPr>
                <p:cNvPr id="63" name="Rectangle 14"/>
                <p:cNvSpPr>
                  <a:spLocks noChangeArrowheads="1"/>
                </p:cNvSpPr>
                <p:nvPr/>
              </p:nvSpPr>
              <p:spPr bwMode="auto">
                <a:xfrm>
                  <a:off x="1323" y="996"/>
                  <a:ext cx="445" cy="481"/>
                </a:xfrm>
                <a:prstGeom prst="rect">
                  <a:avLst/>
                </a:prstGeom>
                <a:solidFill>
                  <a:schemeClr val="bg1"/>
                </a:solidFill>
                <a:ln w="381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/>
                <a:lstStyle/>
                <a:p>
                  <a:pPr marL="523875" indent="-523875" algn="ctr">
                    <a:buFont typeface="Wingdings" pitchFamily="2" charset="2"/>
                    <a:buNone/>
                    <a:tabLst>
                      <a:tab pos="1025525" algn="l"/>
                    </a:tabLst>
                  </a:pPr>
                  <a:endParaRPr lang="es-ES_tradnl" sz="700" b="1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64" name="Line 15"/>
                <p:cNvSpPr>
                  <a:spLocks noChangeShapeType="1"/>
                </p:cNvSpPr>
                <p:nvPr/>
              </p:nvSpPr>
              <p:spPr bwMode="auto">
                <a:xfrm>
                  <a:off x="1320" y="1104"/>
                  <a:ext cx="44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/>
                <a:lstStyle/>
                <a:p>
                  <a:endParaRPr lang="es-ES_tradnl"/>
                </a:p>
              </p:txBody>
            </p:sp>
          </p:grpSp>
          <p:sp>
            <p:nvSpPr>
              <p:cNvPr id="60" name="Rectangle 16"/>
              <p:cNvSpPr>
                <a:spLocks noChangeArrowheads="1"/>
              </p:cNvSpPr>
              <p:nvPr/>
            </p:nvSpPr>
            <p:spPr bwMode="auto">
              <a:xfrm>
                <a:off x="1401" y="1175"/>
                <a:ext cx="226" cy="32"/>
              </a:xfrm>
              <a:prstGeom prst="rect">
                <a:avLst/>
              </a:prstGeom>
              <a:solidFill>
                <a:schemeClr val="accent2"/>
              </a:solidFill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es-ES_tradnl"/>
              </a:p>
            </p:txBody>
          </p:sp>
          <p:sp>
            <p:nvSpPr>
              <p:cNvPr id="61" name="Rectangle 17"/>
              <p:cNvSpPr>
                <a:spLocks noChangeArrowheads="1"/>
              </p:cNvSpPr>
              <p:nvPr/>
            </p:nvSpPr>
            <p:spPr bwMode="auto">
              <a:xfrm>
                <a:off x="1401" y="1276"/>
                <a:ext cx="226" cy="32"/>
              </a:xfrm>
              <a:prstGeom prst="rect">
                <a:avLst/>
              </a:prstGeom>
              <a:solidFill>
                <a:schemeClr val="accent2"/>
              </a:solidFill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es-ES_tradnl"/>
              </a:p>
            </p:txBody>
          </p:sp>
          <p:sp>
            <p:nvSpPr>
              <p:cNvPr id="62" name="Rectangle 18"/>
              <p:cNvSpPr>
                <a:spLocks noChangeArrowheads="1"/>
              </p:cNvSpPr>
              <p:nvPr/>
            </p:nvSpPr>
            <p:spPr bwMode="auto">
              <a:xfrm>
                <a:off x="1401" y="1377"/>
                <a:ext cx="226" cy="32"/>
              </a:xfrm>
              <a:prstGeom prst="rect">
                <a:avLst/>
              </a:prstGeom>
              <a:solidFill>
                <a:schemeClr val="accent2"/>
              </a:solidFill>
              <a:ln w="38100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endParaRPr lang="es-ES_tradnl"/>
              </a:p>
            </p:txBody>
          </p:sp>
        </p:grpSp>
        <p:grpSp>
          <p:nvGrpSpPr>
            <p:cNvPr id="65" name="Group 5"/>
            <p:cNvGrpSpPr>
              <a:grpSpLocks noChangeAspect="1"/>
            </p:cNvGrpSpPr>
            <p:nvPr/>
          </p:nvGrpSpPr>
          <p:grpSpPr bwMode="auto">
            <a:xfrm>
              <a:off x="6503139" y="1324000"/>
              <a:ext cx="285750" cy="609600"/>
              <a:chOff x="-1918" y="1481"/>
              <a:chExt cx="180" cy="384"/>
            </a:xfrm>
          </p:grpSpPr>
          <p:sp>
            <p:nvSpPr>
              <p:cNvPr id="66" name="Oval 25"/>
              <p:cNvSpPr>
                <a:spLocks noChangeArrowheads="1"/>
              </p:cNvSpPr>
              <p:nvPr/>
            </p:nvSpPr>
            <p:spPr bwMode="auto">
              <a:xfrm>
                <a:off x="-1894" y="1481"/>
                <a:ext cx="126" cy="126"/>
              </a:xfrm>
              <a:prstGeom prst="ellipse">
                <a:avLst/>
              </a:prstGeom>
              <a:noFill/>
              <a:ln w="28575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67" name="Freeform 26"/>
              <p:cNvSpPr>
                <a:spLocks noEditPoints="1"/>
              </p:cNvSpPr>
              <p:nvPr/>
            </p:nvSpPr>
            <p:spPr bwMode="auto">
              <a:xfrm>
                <a:off x="-1918" y="1613"/>
                <a:ext cx="180" cy="252"/>
              </a:xfrm>
              <a:custGeom>
                <a:avLst/>
                <a:gdLst>
                  <a:gd name="T0" fmla="*/ 90 w 180"/>
                  <a:gd name="T1" fmla="*/ 0 h 252"/>
                  <a:gd name="T2" fmla="*/ 90 w 180"/>
                  <a:gd name="T3" fmla="*/ 126 h 252"/>
                  <a:gd name="T4" fmla="*/ 0 w 180"/>
                  <a:gd name="T5" fmla="*/ 30 h 252"/>
                  <a:gd name="T6" fmla="*/ 90 w 180"/>
                  <a:gd name="T7" fmla="*/ 30 h 252"/>
                  <a:gd name="T8" fmla="*/ 180 w 180"/>
                  <a:gd name="T9" fmla="*/ 30 h 252"/>
                  <a:gd name="T10" fmla="*/ 90 w 180"/>
                  <a:gd name="T11" fmla="*/ 30 h 252"/>
                  <a:gd name="T12" fmla="*/ 90 w 180"/>
                  <a:gd name="T13" fmla="*/ 126 h 252"/>
                  <a:gd name="T14" fmla="*/ 162 w 180"/>
                  <a:gd name="T15" fmla="*/ 252 h 252"/>
                  <a:gd name="T16" fmla="*/ 90 w 180"/>
                  <a:gd name="T17" fmla="*/ 126 h 252"/>
                  <a:gd name="T18" fmla="*/ 18 w 180"/>
                  <a:gd name="T19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252">
                    <a:moveTo>
                      <a:pt x="90" y="0"/>
                    </a:moveTo>
                    <a:lnTo>
                      <a:pt x="90" y="126"/>
                    </a:lnTo>
                    <a:moveTo>
                      <a:pt x="0" y="30"/>
                    </a:moveTo>
                    <a:lnTo>
                      <a:pt x="90" y="30"/>
                    </a:lnTo>
                    <a:moveTo>
                      <a:pt x="180" y="30"/>
                    </a:moveTo>
                    <a:lnTo>
                      <a:pt x="90" y="30"/>
                    </a:lnTo>
                    <a:moveTo>
                      <a:pt x="90" y="126"/>
                    </a:moveTo>
                    <a:lnTo>
                      <a:pt x="162" y="252"/>
                    </a:lnTo>
                    <a:moveTo>
                      <a:pt x="90" y="126"/>
                    </a:moveTo>
                    <a:lnTo>
                      <a:pt x="18" y="252"/>
                    </a:lnTo>
                  </a:path>
                </a:pathLst>
              </a:custGeom>
              <a:noFill/>
              <a:ln w="28575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sp>
          <p:nvSpPr>
            <p:cNvPr id="68" name="Line 69"/>
            <p:cNvSpPr>
              <a:spLocks noChangeShapeType="1"/>
            </p:cNvSpPr>
            <p:nvPr/>
          </p:nvSpPr>
          <p:spPr bwMode="auto">
            <a:xfrm flipV="1">
              <a:off x="7673483" y="1173929"/>
              <a:ext cx="248390" cy="45487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es-ES_tradnl"/>
            </a:p>
          </p:txBody>
        </p:sp>
        <p:sp>
          <p:nvSpPr>
            <p:cNvPr id="69" name="Line 69"/>
            <p:cNvSpPr>
              <a:spLocks noChangeShapeType="1"/>
            </p:cNvSpPr>
            <p:nvPr/>
          </p:nvSpPr>
          <p:spPr bwMode="auto">
            <a:xfrm flipH="1" flipV="1">
              <a:off x="6732239" y="974805"/>
              <a:ext cx="643615" cy="90260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990500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1026" name="Picture 2" descr="E:\Downloads\P10408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20" y="-25740"/>
            <a:ext cx="9178320" cy="68837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460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71" y="1693739"/>
            <a:ext cx="1696293" cy="140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3 Llamada rectangular"/>
          <p:cNvSpPr/>
          <p:nvPr/>
        </p:nvSpPr>
        <p:spPr>
          <a:xfrm flipH="1">
            <a:off x="3786474" y="116632"/>
            <a:ext cx="1931772" cy="755128"/>
          </a:xfrm>
          <a:prstGeom prst="wedgeRectCallout">
            <a:avLst>
              <a:gd name="adj1" fmla="val -4762"/>
              <a:gd name="adj2" fmla="val 12719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Modelos</a:t>
            </a:r>
            <a:endParaRPr lang="es-US" sz="28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53" y="3686490"/>
            <a:ext cx="1696293" cy="140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5634743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99" y="4581127"/>
            <a:ext cx="816195" cy="1862042"/>
          </a:xfrm>
          <a:prstGeom prst="rect">
            <a:avLst/>
          </a:prstGeom>
        </p:spPr>
      </p:pic>
      <p:pic>
        <p:nvPicPr>
          <p:cNvPr id="5" name="Picture 4" descr="7332958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7" y="3212975"/>
            <a:ext cx="719989" cy="1768939"/>
          </a:xfrm>
          <a:prstGeom prst="rect">
            <a:avLst/>
          </a:prstGeom>
        </p:spPr>
      </p:pic>
      <p:pic>
        <p:nvPicPr>
          <p:cNvPr id="6" name="Picture 5" descr="AA053810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11" y="2708919"/>
            <a:ext cx="1862041" cy="977571"/>
          </a:xfrm>
          <a:prstGeom prst="rect">
            <a:avLst/>
          </a:prstGeom>
        </p:spPr>
      </p:pic>
      <p:pic>
        <p:nvPicPr>
          <p:cNvPr id="7" name="Picture 6" descr="AA053814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3" y="1628799"/>
            <a:ext cx="755245" cy="1173504"/>
          </a:xfrm>
          <a:prstGeom prst="rect">
            <a:avLst/>
          </a:prstGeom>
        </p:spPr>
      </p:pic>
      <p:pic>
        <p:nvPicPr>
          <p:cNvPr id="8" name="Picture 7" descr="stk19948boj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" y="5373215"/>
            <a:ext cx="1812387" cy="11280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203" y="4077071"/>
            <a:ext cx="833885" cy="7744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259" y="1412775"/>
            <a:ext cx="1415140" cy="1058591"/>
          </a:xfrm>
          <a:prstGeom prst="rect">
            <a:avLst/>
          </a:prstGeom>
        </p:spPr>
      </p:pic>
      <p:sp>
        <p:nvSpPr>
          <p:cNvPr id="11" name="2 Llamada rectangular"/>
          <p:cNvSpPr/>
          <p:nvPr/>
        </p:nvSpPr>
        <p:spPr>
          <a:xfrm flipH="1">
            <a:off x="162821" y="116632"/>
            <a:ext cx="3172788" cy="755128"/>
          </a:xfrm>
          <a:prstGeom prst="wedgeRectCallout">
            <a:avLst>
              <a:gd name="adj1" fmla="val -7921"/>
              <a:gd name="adj2" fmla="val 11884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Mundo Real</a:t>
            </a:r>
            <a:endParaRPr lang="es-US" sz="2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838440" y="0"/>
            <a:ext cx="0" cy="6858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62176" y="0"/>
            <a:ext cx="0" cy="6858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5" descr="C:\Documents and Settings\Jaime_Pavlich\Local Settings\Temporary Internet Files\Content.IE5\R2IZMO6U\MPj04393590000[1]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72200" y="2807730"/>
            <a:ext cx="2475182" cy="2475182"/>
          </a:xfrm>
          <a:prstGeom prst="rect">
            <a:avLst/>
          </a:prstGeom>
          <a:noFill/>
        </p:spPr>
      </p:pic>
      <p:sp>
        <p:nvSpPr>
          <p:cNvPr id="19" name="13 Llamada rectangular"/>
          <p:cNvSpPr/>
          <p:nvPr/>
        </p:nvSpPr>
        <p:spPr>
          <a:xfrm flipH="1">
            <a:off x="6169113" y="116632"/>
            <a:ext cx="2844795" cy="755128"/>
          </a:xfrm>
          <a:prstGeom prst="wedgeRectCallout">
            <a:avLst>
              <a:gd name="adj1" fmla="val -6216"/>
              <a:gd name="adj2" fmla="val 14667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Código</a:t>
            </a:r>
            <a:endParaRPr lang="es-US" sz="2800" dirty="0"/>
          </a:p>
        </p:txBody>
      </p:sp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61" y="1818478"/>
            <a:ext cx="1696293" cy="140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05" y="1942070"/>
            <a:ext cx="1712366" cy="143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474" y="3761343"/>
            <a:ext cx="1696293" cy="140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Left Arrow 19"/>
          <p:cNvSpPr/>
          <p:nvPr/>
        </p:nvSpPr>
        <p:spPr>
          <a:xfrm rot="10800000">
            <a:off x="5587170" y="3086443"/>
            <a:ext cx="713022" cy="766422"/>
          </a:xfrm>
          <a:prstGeom prst="lef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Left Arrow 20"/>
          <p:cNvSpPr/>
          <p:nvPr/>
        </p:nvSpPr>
        <p:spPr>
          <a:xfrm rot="10800000">
            <a:off x="3204531" y="3074111"/>
            <a:ext cx="713022" cy="766422"/>
          </a:xfrm>
          <a:prstGeom prst="lef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455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>
            <a:normAutofit/>
          </a:bodyPr>
          <a:lstStyle/>
          <a:p>
            <a:r>
              <a:rPr lang="en-US" noProof="0" dirty="0" err="1"/>
              <a:t>Características</a:t>
            </a:r>
            <a:r>
              <a:rPr lang="en-US" noProof="0" dirty="0"/>
              <a:t> de los </a:t>
            </a:r>
            <a:r>
              <a:rPr lang="en-US" noProof="0" dirty="0" err="1"/>
              <a:t>Modelos</a:t>
            </a:r>
            <a:endParaRPr lang="en-US" noProof="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5029200"/>
          </a:xfrm>
        </p:spPr>
        <p:txBody>
          <a:bodyPr>
            <a:normAutofit lnSpcReduction="10000"/>
          </a:bodyPr>
          <a:lstStyle/>
          <a:p>
            <a:r>
              <a:rPr lang="en-US" noProof="0" dirty="0" err="1"/>
              <a:t>Abstraen</a:t>
            </a:r>
            <a:r>
              <a:rPr lang="en-US" noProof="0" dirty="0"/>
              <a:t> </a:t>
            </a:r>
            <a:r>
              <a:rPr lang="en-US" noProof="0" dirty="0" err="1"/>
              <a:t>lenguajes</a:t>
            </a:r>
            <a:r>
              <a:rPr lang="en-US" noProof="0" dirty="0"/>
              <a:t> de </a:t>
            </a:r>
            <a:r>
              <a:rPr lang="en-US" noProof="0" dirty="0" err="1"/>
              <a:t>programación</a:t>
            </a:r>
            <a:r>
              <a:rPr lang="en-US" noProof="0" dirty="0"/>
              <a:t> de alto </a:t>
            </a:r>
            <a:r>
              <a:rPr lang="en-US" noProof="0" dirty="0" err="1"/>
              <a:t>nivel</a:t>
            </a:r>
            <a:endParaRPr lang="en-US" noProof="0" dirty="0"/>
          </a:p>
          <a:p>
            <a:r>
              <a:rPr lang="en-US" dirty="0" err="1"/>
              <a:t>Facilitan</a:t>
            </a:r>
            <a:r>
              <a:rPr lang="en-US" dirty="0"/>
              <a:t> el </a:t>
            </a:r>
            <a:r>
              <a:rPr lang="en-US" dirty="0" err="1"/>
              <a:t>diseño</a:t>
            </a:r>
            <a:r>
              <a:rPr lang="en-US" dirty="0"/>
              <a:t> de software</a:t>
            </a:r>
          </a:p>
          <a:p>
            <a:pPr lvl="1"/>
            <a:r>
              <a:rPr lang="en-US" noProof="0" dirty="0" err="1"/>
              <a:t>Patrones</a:t>
            </a:r>
            <a:r>
              <a:rPr lang="en-US" noProof="0" dirty="0"/>
              <a:t> </a:t>
            </a:r>
            <a:r>
              <a:rPr lang="en-US" noProof="0" dirty="0" err="1"/>
              <a:t>útiles</a:t>
            </a:r>
            <a:endParaRPr lang="en-US" noProof="0" dirty="0"/>
          </a:p>
          <a:p>
            <a:r>
              <a:rPr lang="en-US" noProof="0" dirty="0" err="1"/>
              <a:t>Generación</a:t>
            </a:r>
            <a:r>
              <a:rPr lang="en-US" noProof="0" dirty="0"/>
              <a:t> </a:t>
            </a:r>
            <a:r>
              <a:rPr lang="en-US" noProof="0" dirty="0" err="1"/>
              <a:t>automática</a:t>
            </a:r>
            <a:r>
              <a:rPr lang="en-US" noProof="0" dirty="0"/>
              <a:t> de </a:t>
            </a:r>
            <a:r>
              <a:rPr lang="en-US" noProof="0" dirty="0" err="1"/>
              <a:t>código</a:t>
            </a:r>
            <a:endParaRPr lang="en-US" noProof="0" dirty="0"/>
          </a:p>
          <a:p>
            <a:pPr lvl="1"/>
            <a:r>
              <a:rPr lang="en-US" noProof="0" dirty="0"/>
              <a:t>Un </a:t>
            </a:r>
            <a:r>
              <a:rPr lang="en-US" noProof="0" dirty="0" err="1"/>
              <a:t>programa</a:t>
            </a:r>
            <a:r>
              <a:rPr lang="en-US" noProof="0" dirty="0"/>
              <a:t> equivale a </a:t>
            </a:r>
            <a:r>
              <a:rPr lang="en-US" noProof="0" dirty="0" err="1"/>
              <a:t>varias</a:t>
            </a:r>
            <a:r>
              <a:rPr lang="en-US" noProof="0" dirty="0"/>
              <a:t> </a:t>
            </a:r>
            <a:r>
              <a:rPr lang="en-US" noProof="0" dirty="0" err="1"/>
              <a:t>líneas</a:t>
            </a:r>
            <a:r>
              <a:rPr lang="en-US" noProof="0" dirty="0"/>
              <a:t> de </a:t>
            </a:r>
            <a:r>
              <a:rPr lang="en-US" noProof="0" dirty="0" err="1"/>
              <a:t>código</a:t>
            </a:r>
            <a:endParaRPr lang="en-US" noProof="0" dirty="0"/>
          </a:p>
          <a:p>
            <a:pPr lvl="1"/>
            <a:r>
              <a:rPr lang="en-US" dirty="0" err="1"/>
              <a:t>Portabilidad</a:t>
            </a:r>
            <a:endParaRPr lang="en-US" noProof="0" dirty="0"/>
          </a:p>
          <a:p>
            <a:pPr lvl="2"/>
            <a:r>
              <a:rPr lang="en-US" noProof="0" dirty="0" err="1"/>
              <a:t>Arquitecturas</a:t>
            </a:r>
            <a:endParaRPr lang="en-US" noProof="0" dirty="0"/>
          </a:p>
          <a:p>
            <a:pPr lvl="2"/>
            <a:r>
              <a:rPr lang="en-US" noProof="0" dirty="0"/>
              <a:t>Frameworks</a:t>
            </a:r>
          </a:p>
          <a:p>
            <a:pPr lvl="2"/>
            <a:r>
              <a:rPr lang="en-US" noProof="0" dirty="0" err="1"/>
              <a:t>Lenguajes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465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temp\s-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1806" r="762" b="1413"/>
          <a:stretch/>
        </p:blipFill>
        <p:spPr bwMode="auto">
          <a:xfrm>
            <a:off x="33826" y="1124744"/>
            <a:ext cx="8964488" cy="420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97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estudiar</a:t>
            </a:r>
            <a:r>
              <a:rPr lang="en-US" dirty="0"/>
              <a:t> </a:t>
            </a:r>
            <a:r>
              <a:rPr lang="en-US" dirty="0" err="1"/>
              <a:t>Teoría</a:t>
            </a:r>
            <a:r>
              <a:rPr lang="en-US" dirty="0"/>
              <a:t> de la </a:t>
            </a:r>
            <a:r>
              <a:rPr lang="en-US" dirty="0" err="1"/>
              <a:t>Computación</a:t>
            </a:r>
            <a:r>
              <a:rPr lang="en-US" dirty="0"/>
              <a:t>?</a:t>
            </a:r>
          </a:p>
        </p:txBody>
      </p:sp>
      <p:pic>
        <p:nvPicPr>
          <p:cNvPr id="6" name="Picture 5" descr="C:\Documents and Settings\Jaime_Pavlich\Local Settings\Temporary Internet Files\Content.IE5\X2M1E1Q9\MCj0407734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717032"/>
            <a:ext cx="2371740" cy="2371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6567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Conocer</a:t>
            </a:r>
            <a:r>
              <a:rPr lang="en-US" dirty="0"/>
              <a:t> el </a:t>
            </a:r>
            <a:r>
              <a:rPr lang="en-US" dirty="0" err="1"/>
              <a:t>funcionamiento</a:t>
            </a:r>
            <a:r>
              <a:rPr lang="en-US" dirty="0"/>
              <a:t> </a:t>
            </a:r>
            <a:r>
              <a:rPr lang="en-US" dirty="0" err="1"/>
              <a:t>interno</a:t>
            </a:r>
            <a:r>
              <a:rPr lang="en-US" dirty="0"/>
              <a:t> de los </a:t>
            </a:r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pic>
        <p:nvPicPr>
          <p:cNvPr id="4" name="Content Placeholder 3" descr="MC900351634.WMF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737" r="-37737"/>
          <a:stretch>
            <a:fillRect/>
          </a:stretch>
        </p:blipFill>
        <p:spPr>
          <a:xfrm>
            <a:off x="539552" y="1628800"/>
            <a:ext cx="8229600" cy="4525962"/>
          </a:xfrm>
        </p:spPr>
      </p:pic>
    </p:spTree>
    <p:extLst>
      <p:ext uri="{BB962C8B-B14F-4D97-AF65-F5344CB8AC3E}">
        <p14:creationId xmlns:p14="http://schemas.microsoft.com/office/powerpoint/2010/main" val="128375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Facilitar</a:t>
            </a:r>
            <a:r>
              <a:rPr lang="en-US" dirty="0"/>
              <a:t> el </a:t>
            </a:r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pic>
        <p:nvPicPr>
          <p:cNvPr id="6" name="Content Placeholder 5" descr="MC900056589.WM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22" r="-339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6200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Escoger</a:t>
            </a:r>
            <a:r>
              <a:rPr lang="en-US" dirty="0"/>
              <a:t> el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resolver un </a:t>
            </a:r>
            <a:r>
              <a:rPr lang="en-US" dirty="0" err="1"/>
              <a:t>problema</a:t>
            </a:r>
            <a:endParaRPr lang="en-US" dirty="0"/>
          </a:p>
        </p:txBody>
      </p:sp>
      <p:pic>
        <p:nvPicPr>
          <p:cNvPr id="6" name="Picture 5" descr="MC900391182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987949"/>
            <a:ext cx="1302062" cy="1584175"/>
          </a:xfrm>
          <a:prstGeom prst="rect">
            <a:avLst/>
          </a:prstGeom>
        </p:spPr>
      </p:pic>
      <p:pic>
        <p:nvPicPr>
          <p:cNvPr id="7" name="Picture 6" descr="MC900391180.W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844824"/>
            <a:ext cx="1584176" cy="1584176"/>
          </a:xfrm>
          <a:prstGeom prst="rect">
            <a:avLst/>
          </a:prstGeom>
        </p:spPr>
      </p:pic>
      <p:pic>
        <p:nvPicPr>
          <p:cNvPr id="8" name="Picture 7" descr="MC900281293.WM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1450423" cy="1627813"/>
          </a:xfrm>
          <a:prstGeom prst="rect">
            <a:avLst/>
          </a:prstGeom>
        </p:spPr>
      </p:pic>
      <p:pic>
        <p:nvPicPr>
          <p:cNvPr id="9" name="Picture 8" descr="MC900391190.WM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581128"/>
            <a:ext cx="1584176" cy="1475671"/>
          </a:xfrm>
          <a:prstGeom prst="rect">
            <a:avLst/>
          </a:prstGeom>
        </p:spPr>
      </p:pic>
      <p:pic>
        <p:nvPicPr>
          <p:cNvPr id="10" name="Picture 9" descr="MC900391184.WM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437112"/>
            <a:ext cx="1584176" cy="15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62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F477-5CA1-4EE4-8534-059AFEB9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Modelos útiles para resolver problemas complejos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FAC1-E381-44D7-B640-8644D12B9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dirty="0"/>
              <a:t>Máquinas de estado</a:t>
            </a:r>
          </a:p>
          <a:p>
            <a:pPr lvl="1"/>
            <a:r>
              <a:rPr lang="es-CO" dirty="0"/>
              <a:t>Videojuegos</a:t>
            </a:r>
          </a:p>
          <a:p>
            <a:pPr lvl="1"/>
            <a:r>
              <a:rPr lang="es-CO" dirty="0" err="1"/>
              <a:t>IoT</a:t>
            </a:r>
            <a:endParaRPr lang="es-CO" dirty="0"/>
          </a:p>
          <a:p>
            <a:r>
              <a:rPr lang="es-CO" dirty="0"/>
              <a:t>Redes de Petri</a:t>
            </a:r>
          </a:p>
          <a:p>
            <a:pPr lvl="1"/>
            <a:r>
              <a:rPr lang="es-CO" dirty="0"/>
              <a:t>Modelado de procesos paralelos/concurrentes</a:t>
            </a:r>
          </a:p>
          <a:p>
            <a:pPr lvl="1"/>
            <a:r>
              <a:rPr lang="es-CO" dirty="0"/>
              <a:t>BPMN</a:t>
            </a:r>
          </a:p>
          <a:p>
            <a:r>
              <a:rPr lang="es-CO" dirty="0"/>
              <a:t>Teoría de computabilidad</a:t>
            </a:r>
          </a:p>
          <a:p>
            <a:pPr lvl="1"/>
            <a:r>
              <a:rPr lang="es-CO" dirty="0"/>
              <a:t>La base teórica de lo anterior</a:t>
            </a:r>
          </a:p>
        </p:txBody>
      </p:sp>
    </p:spTree>
    <p:extLst>
      <p:ext uri="{BB962C8B-B14F-4D97-AF65-F5344CB8AC3E}">
        <p14:creationId xmlns:p14="http://schemas.microsoft.com/office/powerpoint/2010/main" val="570458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Imperativa</a:t>
            </a:r>
            <a:endParaRPr lang="en-US" dirty="0"/>
          </a:p>
          <a:p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Programación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funcional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lógica</a:t>
            </a:r>
            <a:endParaRPr lang="en-US" dirty="0"/>
          </a:p>
          <a:p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concurrente</a:t>
            </a:r>
            <a:r>
              <a:rPr lang="en-US" dirty="0"/>
              <a:t> y </a:t>
            </a:r>
            <a:r>
              <a:rPr lang="en-US" dirty="0" err="1"/>
              <a:t>paralela</a:t>
            </a:r>
            <a:endParaRPr lang="en-US" dirty="0"/>
          </a:p>
          <a:p>
            <a:r>
              <a:rPr lang="es-CO" b="1" noProof="0" dirty="0" err="1">
                <a:solidFill>
                  <a:srgbClr val="FF0000"/>
                </a:solidFill>
              </a:rPr>
              <a:t>Dataflow</a:t>
            </a:r>
            <a:r>
              <a:rPr lang="es-CO" b="1" noProof="0" dirty="0">
                <a:solidFill>
                  <a:srgbClr val="FF0000"/>
                </a:solidFill>
              </a:rPr>
              <a:t> </a:t>
            </a:r>
            <a:r>
              <a:rPr lang="es-CO" b="1" noProof="0" dirty="0" err="1">
                <a:solidFill>
                  <a:srgbClr val="FF0000"/>
                </a:solidFill>
              </a:rPr>
              <a:t>programming</a:t>
            </a:r>
            <a:endParaRPr lang="es-CO" b="1" noProof="0" dirty="0">
              <a:solidFill>
                <a:srgbClr val="FF0000"/>
              </a:solidFill>
            </a:endParaRPr>
          </a:p>
          <a:p>
            <a:r>
              <a:rPr lang="es-CO" b="1" noProof="0" dirty="0">
                <a:solidFill>
                  <a:srgbClr val="FF0000"/>
                </a:solidFill>
              </a:rPr>
              <a:t>Programación reactiva / basada en eventos </a:t>
            </a:r>
          </a:p>
          <a:p>
            <a:r>
              <a:rPr lang="es-CO" b="1" noProof="0" dirty="0">
                <a:solidFill>
                  <a:srgbClr val="FF0000"/>
                </a:solidFill>
              </a:rPr>
              <a:t>Programación orientada a aspectos</a:t>
            </a:r>
          </a:p>
          <a:p>
            <a:r>
              <a:rPr lang="es-CO" b="1" noProof="0" dirty="0" err="1">
                <a:solidFill>
                  <a:srgbClr val="FF0000"/>
                </a:solidFill>
              </a:rPr>
              <a:t>Mixins</a:t>
            </a:r>
            <a:endParaRPr lang="es-CO" b="1" noProof="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3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imperativa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2132856"/>
            <a:ext cx="3312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Courier New"/>
                <a:cs typeface="Courier New"/>
              </a:rPr>
              <a:t>A = 100</a:t>
            </a:r>
          </a:p>
          <a:p>
            <a:r>
              <a:rPr lang="es-ES_tradnl" sz="3600" dirty="0" err="1">
                <a:latin typeface="Courier New"/>
                <a:cs typeface="Courier New"/>
              </a:rPr>
              <a:t>Print</a:t>
            </a:r>
            <a:r>
              <a:rPr lang="es-ES_tradnl" sz="3600" dirty="0">
                <a:latin typeface="Courier New"/>
                <a:cs typeface="Courier New"/>
              </a:rPr>
              <a:t> A</a:t>
            </a:r>
          </a:p>
          <a:p>
            <a:r>
              <a:rPr lang="es-ES_tradnl" sz="3600" dirty="0">
                <a:latin typeface="Courier New"/>
                <a:cs typeface="Courier New"/>
              </a:rPr>
              <a:t>A = A + 1</a:t>
            </a:r>
          </a:p>
          <a:p>
            <a:r>
              <a:rPr lang="es-ES_tradnl" sz="3600" dirty="0" err="1">
                <a:latin typeface="Courier New"/>
                <a:cs typeface="Courier New"/>
              </a:rPr>
              <a:t>Print</a:t>
            </a:r>
            <a:r>
              <a:rPr lang="es-ES_tradnl" sz="3600" dirty="0">
                <a:latin typeface="Courier New"/>
                <a:cs typeface="Courier New"/>
              </a:rPr>
              <a:t>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724128" y="1988840"/>
            <a:ext cx="2664296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TextBox 5"/>
          <p:cNvSpPr txBox="1"/>
          <p:nvPr/>
        </p:nvSpPr>
        <p:spPr>
          <a:xfrm>
            <a:off x="6228184" y="1412776"/>
            <a:ext cx="1526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Memoria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200" y="2276872"/>
            <a:ext cx="1115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A: 100</a:t>
            </a:r>
          </a:p>
        </p:txBody>
      </p:sp>
      <p:sp>
        <p:nvSpPr>
          <p:cNvPr id="8" name="Rectangle 7"/>
          <p:cNvSpPr/>
          <p:nvPr/>
        </p:nvSpPr>
        <p:spPr>
          <a:xfrm>
            <a:off x="5724128" y="3861048"/>
            <a:ext cx="2664296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TextBox 8"/>
          <p:cNvSpPr txBox="1"/>
          <p:nvPr/>
        </p:nvSpPr>
        <p:spPr>
          <a:xfrm>
            <a:off x="6372200" y="4149080"/>
            <a:ext cx="1115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A: 101</a:t>
            </a:r>
          </a:p>
        </p:txBody>
      </p:sp>
      <p:sp>
        <p:nvSpPr>
          <p:cNvPr id="10" name="Down Arrow 9"/>
          <p:cNvSpPr/>
          <p:nvPr/>
        </p:nvSpPr>
        <p:spPr>
          <a:xfrm>
            <a:off x="6876256" y="3356992"/>
            <a:ext cx="504056" cy="36004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943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2050" name="Picture 2" descr="E:\Downloads\P10408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41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04864"/>
            <a:ext cx="3096344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19 Rectángulo"/>
          <p:cNvSpPr/>
          <p:nvPr/>
        </p:nvSpPr>
        <p:spPr>
          <a:xfrm>
            <a:off x="3672782" y="1844969"/>
            <a:ext cx="5363714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>
                <a:latin typeface="Consolas" pitchFamily="49" charset="0"/>
              </a:rPr>
              <a:t>public abstract class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SecureOperation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sz="1400" dirty="0">
                <a:latin typeface="Consolas" pitchFamily="49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PublicOperation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sz="1400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sz="1400" dirty="0">
                <a:latin typeface="Consolas" pitchFamily="49" charset="0"/>
              </a:rPr>
              <a:t>public</a:t>
            </a:r>
            <a:r>
              <a:rPr lang="en-US" sz="14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</a:rPr>
              <a:t>SecureOperation</a:t>
            </a:r>
            <a:r>
              <a:rPr lang="en-US" sz="1400" dirty="0">
                <a:latin typeface="Consolas" pitchFamily="49" charset="0"/>
              </a:rPr>
              <a:t>(Object </a:t>
            </a:r>
            <a:r>
              <a:rPr lang="en-US" sz="1400" dirty="0" err="1">
                <a:latin typeface="Consolas" pitchFamily="49" charset="0"/>
              </a:rPr>
              <a:t>obj</a:t>
            </a:r>
            <a:r>
              <a:rPr lang="en-US" sz="1400" dirty="0">
                <a:latin typeface="Consolas" pitchFamily="49" charset="0"/>
              </a:rPr>
              <a:t>) { ... }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sz="1400" b="1" dirty="0">
                <a:latin typeface="Consolas" pitchFamily="49" charset="0"/>
              </a:rPr>
              <a:t>public final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Object execute () {</a:t>
            </a:r>
            <a:endParaRPr lang="en-US" sz="1400" b="1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en-US" sz="1400" b="1" dirty="0">
                <a:latin typeface="Consolas" pitchFamily="49" charset="0"/>
              </a:rPr>
              <a:t>if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en-US" sz="1400" b="1" i="1" dirty="0">
                <a:solidFill>
                  <a:schemeClr val="accent2"/>
                </a:solidFill>
                <a:latin typeface="Consolas" pitchFamily="49" charset="0"/>
              </a:rPr>
              <a:t>&lt;subject authorized to </a:t>
            </a:r>
            <a:r>
              <a:rPr lang="en-US" sz="1400" b="1" dirty="0">
                <a:solidFill>
                  <a:schemeClr val="accent2"/>
                </a:solidFill>
                <a:latin typeface="Consolas" pitchFamily="49" charset="0"/>
              </a:rPr>
              <a:t>op, </a:t>
            </a:r>
            <a:r>
              <a:rPr lang="en-US" sz="1400" b="1" dirty="0" err="1">
                <a:solidFill>
                  <a:schemeClr val="accent2"/>
                </a:solidFill>
                <a:latin typeface="Consolas" pitchFamily="49" charset="0"/>
              </a:rPr>
              <a:t>obj</a:t>
            </a:r>
            <a:r>
              <a:rPr lang="en-US" sz="1400" b="1" i="1" dirty="0">
                <a:solidFill>
                  <a:schemeClr val="accent2"/>
                </a:solidFill>
                <a:latin typeface="Consolas" pitchFamily="49" charset="0"/>
              </a:rPr>
              <a:t>&gt;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endParaRPr lang="en-US" sz="1400" b="1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en-US" sz="1400" b="1" dirty="0">
                <a:latin typeface="Consolas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itchFamily="49" charset="0"/>
              </a:rPr>
              <a:t>executeWrappedMethod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();</a:t>
            </a:r>
            <a:endParaRPr lang="en-US" sz="1400" b="1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   } else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en-US" sz="1400" b="1" dirty="0">
                <a:latin typeface="Consolas" pitchFamily="49" charset="0"/>
              </a:rPr>
              <a:t>throw new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itchFamily="49" charset="0"/>
              </a:rPr>
              <a:t>RuntimeException</a:t>
            </a:r>
            <a:r>
              <a:rPr lang="en-US" sz="1400" b="1" dirty="0">
                <a:latin typeface="Consolas" pitchFamily="49" charset="0"/>
              </a:rPr>
              <a:t>("Access Denied");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latin typeface="Consolas" pitchFamily="49" charset="0"/>
              </a:rPr>
              <a:t>    } ... } </a:t>
            </a:r>
            <a:r>
              <a:rPr lang="en-US" sz="1400" dirty="0">
                <a:latin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2636912"/>
            <a:ext cx="5047784" cy="3123932"/>
          </a:xfrm>
          <a:prstGeom prst="rect">
            <a:avLst/>
          </a:prstGeom>
          <a:solidFill>
            <a:schemeClr val="bg1"/>
          </a:solidFill>
          <a:ln w="222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itchFamily="49" charset="0"/>
              </a:rPr>
              <a:t>public class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CourseSection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itchFamily="49" charset="0"/>
              </a:rPr>
              <a:t> public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CourseDescription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getDescription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sz="1400" b="1" i="1" dirty="0">
              <a:solidFill>
                <a:schemeClr val="accent2"/>
              </a:solidFill>
              <a:effectLst/>
              <a:latin typeface="Consolas" pitchFamily="49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i="1" dirty="0">
                <a:solidFill>
                  <a:schemeClr val="accent2"/>
                </a:solidFill>
                <a:effectLst/>
                <a:latin typeface="Consolas" pitchFamily="49" charset="0"/>
              </a:rPr>
              <a:t>	...</a:t>
            </a:r>
            <a:endParaRPr lang="en-US" sz="1400" b="1" dirty="0">
              <a:solidFill>
                <a:srgbClr val="000000"/>
              </a:solidFill>
              <a:effectLst/>
              <a:latin typeface="Consolas" pitchFamily="49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itchFamily="49" charset="0"/>
              </a:rPr>
              <a:t>  }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itchFamily="49" charset="0"/>
              </a:rPr>
              <a:t> public Integer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nsolas" pitchFamily="49" charset="0"/>
              </a:rPr>
              <a:t>getTerm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effectLst/>
                <a:latin typeface="Consolas" pitchFamily="49" charset="0"/>
              </a:rPr>
              <a:t>  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i="1" dirty="0">
                <a:solidFill>
                  <a:srgbClr val="000000"/>
                </a:solidFill>
                <a:effectLst/>
                <a:latin typeface="Consolas" pitchFamily="49" charset="0"/>
              </a:rPr>
              <a:t>    	</a:t>
            </a:r>
            <a:r>
              <a:rPr lang="en-US" sz="1400" b="1" i="1" dirty="0">
                <a:solidFill>
                  <a:schemeClr val="accent2"/>
                </a:solidFill>
                <a:effectLst/>
                <a:latin typeface="Consolas" pitchFamily="49" charset="0"/>
              </a:rPr>
              <a:t>...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itchFamily="49" charset="0"/>
              </a:rPr>
              <a:t>  }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081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&quot;No&quot; Symbol 5"/>
          <p:cNvSpPr/>
          <p:nvPr/>
        </p:nvSpPr>
        <p:spPr>
          <a:xfrm>
            <a:off x="3131840" y="3861048"/>
            <a:ext cx="2664296" cy="2592288"/>
          </a:xfrm>
          <a:prstGeom prst="noSmoking">
            <a:avLst>
              <a:gd name="adj" fmla="val 107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funcional</a:t>
            </a:r>
            <a:r>
              <a:rPr lang="en-US" dirty="0"/>
              <a:t> [5]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1"/>
          </a:xfrm>
        </p:spPr>
        <p:txBody>
          <a:bodyPr>
            <a:normAutofit/>
          </a:bodyPr>
          <a:lstStyle/>
          <a:p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elemento</a:t>
            </a:r>
            <a:r>
              <a:rPr lang="en-US" dirty="0"/>
              <a:t> principal del </a:t>
            </a:r>
            <a:r>
              <a:rPr lang="en-US" dirty="0" err="1"/>
              <a:t>lenguaje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asignación</a:t>
            </a:r>
            <a:r>
              <a:rPr lang="en-US" dirty="0"/>
              <a:t> de 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348880"/>
            <a:ext cx="1266400" cy="495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880" y="479715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latin typeface="Courier New"/>
                <a:cs typeface="Courier New"/>
              </a:rPr>
              <a:t>A = 100</a:t>
            </a:r>
          </a:p>
        </p:txBody>
      </p:sp>
    </p:spTree>
    <p:extLst>
      <p:ext uri="{BB962C8B-B14F-4D97-AF65-F5344CB8AC3E}">
        <p14:creationId xmlns:p14="http://schemas.microsoft.com/office/powerpoint/2010/main" val="1331924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[1]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Basado</a:t>
            </a:r>
            <a:r>
              <a:rPr lang="en-US" dirty="0"/>
              <a:t> en </a:t>
            </a:r>
            <a:r>
              <a:rPr lang="en-US" dirty="0" err="1"/>
              <a:t>cálculo</a:t>
            </a:r>
            <a:r>
              <a:rPr lang="en-US" dirty="0"/>
              <a:t> de </a:t>
            </a:r>
            <a:r>
              <a:rPr lang="en-US" dirty="0" err="1"/>
              <a:t>predicados</a:t>
            </a:r>
            <a:r>
              <a:rPr lang="en-US" dirty="0"/>
              <a:t> de primer </a:t>
            </a:r>
            <a:r>
              <a:rPr lang="en-US" dirty="0" err="1"/>
              <a:t>orden</a:t>
            </a:r>
            <a:endParaRPr lang="en-US" dirty="0"/>
          </a:p>
          <a:p>
            <a:r>
              <a:rPr lang="en-US" dirty="0" err="1"/>
              <a:t>Cláusulas</a:t>
            </a:r>
            <a:r>
              <a:rPr lang="en-US" dirty="0"/>
              <a:t> de Horn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Hechos</a:t>
            </a:r>
            <a:r>
              <a:rPr lang="en-US" dirty="0"/>
              <a:t>, </a:t>
            </a:r>
            <a:r>
              <a:rPr lang="en-US" dirty="0" err="1"/>
              <a:t>Reglas</a:t>
            </a:r>
            <a:r>
              <a:rPr lang="en-US" dirty="0"/>
              <a:t> y </a:t>
            </a:r>
            <a:r>
              <a:rPr lang="en-US" dirty="0" err="1"/>
              <a:t>Unificación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356992"/>
            <a:ext cx="3913584" cy="6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80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concurrente</a:t>
            </a:r>
            <a:r>
              <a:rPr lang="en-US" dirty="0"/>
              <a:t> y </a:t>
            </a:r>
            <a:r>
              <a:rPr lang="en-US" dirty="0" err="1"/>
              <a:t>paralela</a:t>
            </a:r>
            <a:r>
              <a:rPr lang="en-US" dirty="0"/>
              <a:t> [1]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/>
          <a:lstStyle/>
          <a:p>
            <a:r>
              <a:rPr lang="en-US" dirty="0" err="1"/>
              <a:t>Ejecución</a:t>
            </a:r>
            <a:r>
              <a:rPr lang="en-US" dirty="0"/>
              <a:t> “</a:t>
            </a:r>
            <a:r>
              <a:rPr lang="en-US" dirty="0" err="1"/>
              <a:t>simultánea</a:t>
            </a:r>
            <a:r>
              <a:rPr lang="en-US" dirty="0"/>
              <a:t>” de </a:t>
            </a:r>
            <a:r>
              <a:rPr lang="en-US" dirty="0" err="1"/>
              <a:t>múltiples</a:t>
            </a:r>
            <a:r>
              <a:rPr lang="en-US" dirty="0"/>
              <a:t> </a:t>
            </a:r>
            <a:r>
              <a:rPr lang="en-US" dirty="0" err="1"/>
              <a:t>programas</a:t>
            </a:r>
            <a:endParaRPr lang="en-US" dirty="0"/>
          </a:p>
          <a:p>
            <a:r>
              <a:rPr lang="en-US" dirty="0" err="1"/>
              <a:t>Comunicación</a:t>
            </a:r>
            <a:endParaRPr lang="en-US" dirty="0"/>
          </a:p>
          <a:p>
            <a:r>
              <a:rPr lang="en-US" dirty="0" err="1"/>
              <a:t>Sincronización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48" y="1196752"/>
            <a:ext cx="6187752" cy="39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03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s-CO" sz="44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Dataflow</a:t>
            </a:r>
            <a:r>
              <a:rPr lang="es-CO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s-CO" sz="44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programming</a:t>
            </a:r>
            <a:endParaRPr lang="es-CO" sz="4400" dirty="0">
              <a:effectLst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252E17-BA25-4B6C-9474-0A3E9A98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3" y="1196752"/>
            <a:ext cx="7485714" cy="49428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28CC22-E2A5-4976-B0C4-2FFE5C237F28}"/>
              </a:ext>
            </a:extLst>
          </p:cNvPr>
          <p:cNvSpPr txBox="1"/>
          <p:nvPr/>
        </p:nvSpPr>
        <p:spPr>
          <a:xfrm rot="16200000">
            <a:off x="6757972" y="4471972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700" dirty="0"/>
              <a:t>https://www.itop.academy/blog/item/que-es-pentaho-data-integration-pdi-y-para-que-sirve.html</a:t>
            </a:r>
          </a:p>
        </p:txBody>
      </p:sp>
    </p:spTree>
    <p:extLst>
      <p:ext uri="{BB962C8B-B14F-4D97-AF65-F5344CB8AC3E}">
        <p14:creationId xmlns:p14="http://schemas.microsoft.com/office/powerpoint/2010/main" val="3861898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1696-E7F8-401D-9282-A4C6B8C9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1143000"/>
          </a:xfrm>
        </p:spPr>
        <p:txBody>
          <a:bodyPr>
            <a:normAutofit fontScale="90000"/>
          </a:bodyPr>
          <a:lstStyle/>
          <a:p>
            <a:pPr rtl="0" eaLnBrk="1" latinLnBrk="0" hangingPunct="1"/>
            <a:r>
              <a:rPr lang="es-CO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Programación reactiva / </a:t>
            </a:r>
            <a:br>
              <a:rPr lang="es-CO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s-CO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basada en eventos 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233D6-72BA-436E-888F-27EC8756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7" y="1857571"/>
            <a:ext cx="7561905" cy="31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67A19-62C9-4F65-8733-0BDCE2EE5531}"/>
              </a:ext>
            </a:extLst>
          </p:cNvPr>
          <p:cNvSpPr txBox="1"/>
          <p:nvPr/>
        </p:nvSpPr>
        <p:spPr>
          <a:xfrm rot="16200000">
            <a:off x="5544398" y="3091264"/>
            <a:ext cx="67687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" dirty="0"/>
              <a:t>https://www.freecodecamp.org/news/functional-reactive-programming-frp-imperative-vs-declarative-vs-reactive-style-84878272c77f/</a:t>
            </a:r>
          </a:p>
        </p:txBody>
      </p:sp>
    </p:spTree>
    <p:extLst>
      <p:ext uri="{BB962C8B-B14F-4D97-AF65-F5344CB8AC3E}">
        <p14:creationId xmlns:p14="http://schemas.microsoft.com/office/powerpoint/2010/main" val="841362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C1CF-8FF9-4228-8B78-2346FB55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3587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s-CO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Programación orientada a aspectos</a:t>
            </a:r>
            <a:endParaRPr lang="es-CO" dirty="0">
              <a:effectLst/>
            </a:endParaRPr>
          </a:p>
          <a:p>
            <a:endParaRPr lang="es-CO" dirty="0"/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7093F971-7F07-4184-B00D-6DB1F3FC261A}"/>
              </a:ext>
            </a:extLst>
          </p:cNvPr>
          <p:cNvGrpSpPr>
            <a:grpSpLocks/>
          </p:cNvGrpSpPr>
          <p:nvPr/>
        </p:nvGrpSpPr>
        <p:grpSpPr bwMode="auto">
          <a:xfrm>
            <a:off x="5176838" y="1924050"/>
            <a:ext cx="3619500" cy="2173288"/>
            <a:chOff x="1320" y="996"/>
            <a:chExt cx="448" cy="481"/>
          </a:xfrm>
        </p:grpSpPr>
        <p:sp>
          <p:nvSpPr>
            <p:cNvPr id="4" name="Rectangle 52">
              <a:extLst>
                <a:ext uri="{FF2B5EF4-FFF2-40B4-BE49-F238E27FC236}">
                  <a16:creationId xmlns:a16="http://schemas.microsoft.com/office/drawing/2014/main" id="{8D2F1EF4-7F64-473A-B56C-F7E51C6A7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996"/>
              <a:ext cx="445" cy="48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/>
            <a:lstStyle>
              <a:lvl1pPr marL="523875" indent="-523875" eaLnBrk="0" hangingPunct="0">
                <a:spcBef>
                  <a:spcPct val="0"/>
                </a:spcBef>
                <a:tabLst>
                  <a:tab pos="1025525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spcBef>
                  <a:spcPct val="0"/>
                </a:spcBef>
                <a:tabLst>
                  <a:tab pos="1025525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spcBef>
                  <a:spcPct val="0"/>
                </a:spcBef>
                <a:tabLst>
                  <a:tab pos="1025525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eaLnBrk="0" hangingPunct="0">
                <a:spcBef>
                  <a:spcPct val="0"/>
                </a:spcBef>
                <a:tabLst>
                  <a:tab pos="1025525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spcBef>
                  <a:spcPct val="0"/>
                </a:spcBef>
                <a:tabLst>
                  <a:tab pos="1025525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25525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25525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25525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25525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10000"/>
                </a:spcBef>
                <a:buFont typeface="Wingdings" panose="05000000000000000000" pitchFamily="2" charset="2"/>
                <a:buNone/>
              </a:pPr>
              <a:r>
                <a:rPr lang="en-US" altLang="es-CO" sz="28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anose="020F0502020204030204" pitchFamily="34" charset="0"/>
                </a:rPr>
                <a:t>Aspecto</a:t>
              </a:r>
              <a:endParaRPr lang="en-US" altLang="es-CO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5" name="Line 53">
              <a:extLst>
                <a:ext uri="{FF2B5EF4-FFF2-40B4-BE49-F238E27FC236}">
                  <a16:creationId xmlns:a16="http://schemas.microsoft.com/office/drawing/2014/main" id="{4D946783-972B-47F8-A66D-EDB6BF5FF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1104"/>
              <a:ext cx="4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es-CO"/>
            </a:p>
          </p:txBody>
        </p:sp>
      </p:grpSp>
      <p:sp>
        <p:nvSpPr>
          <p:cNvPr id="6" name="Rectangle 76">
            <a:extLst>
              <a:ext uri="{FF2B5EF4-FFF2-40B4-BE49-F238E27FC236}">
                <a16:creationId xmlns:a16="http://schemas.microsoft.com/office/drawing/2014/main" id="{E1143CE8-F9AB-4B72-9E01-C612543E975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0" y="4494451"/>
            <a:ext cx="4572000" cy="23635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CO" sz="2400" dirty="0" err="1"/>
              <a:t>Factoriza</a:t>
            </a:r>
            <a:r>
              <a:rPr lang="en-US" altLang="es-CO" sz="2400" dirty="0"/>
              <a:t> </a:t>
            </a:r>
            <a:r>
              <a:rPr lang="en-US" altLang="es-CO" sz="2400" dirty="0" err="1"/>
              <a:t>código</a:t>
            </a:r>
            <a:r>
              <a:rPr lang="en-US" altLang="es-CO" sz="2400" dirty="0"/>
              <a:t> </a:t>
            </a:r>
            <a:r>
              <a:rPr lang="en-US" altLang="es-CO" sz="2400" dirty="0" err="1"/>
              <a:t>desperdigado</a:t>
            </a:r>
            <a:r>
              <a:rPr lang="en-US" altLang="es-CO" sz="2400" dirty="0"/>
              <a:t> </a:t>
            </a:r>
            <a:r>
              <a:rPr lang="en-US" altLang="es-CO" sz="2400" dirty="0" err="1"/>
              <a:t>en</a:t>
            </a:r>
            <a:r>
              <a:rPr lang="en-US" altLang="es-CO" sz="2400" dirty="0"/>
              <a:t> </a:t>
            </a:r>
            <a:r>
              <a:rPr lang="en-US" altLang="es-CO" sz="2400" dirty="0" err="1"/>
              <a:t>muchos</a:t>
            </a:r>
            <a:r>
              <a:rPr lang="en-US" altLang="es-CO" sz="2400" dirty="0"/>
              <a:t> </a:t>
            </a:r>
            <a:r>
              <a:rPr lang="en-US" altLang="es-CO" sz="2400" dirty="0" err="1"/>
              <a:t>lugares</a:t>
            </a:r>
            <a:endParaRPr lang="en-US" altLang="es-CO" sz="2400" dirty="0"/>
          </a:p>
          <a:p>
            <a:r>
              <a:rPr lang="en-US" altLang="es-CO" sz="2400" dirty="0" err="1"/>
              <a:t>Ejemplos</a:t>
            </a:r>
            <a:endParaRPr lang="en-US" altLang="es-CO" sz="2400" dirty="0"/>
          </a:p>
          <a:p>
            <a:pPr lvl="1"/>
            <a:r>
              <a:rPr lang="en-US" altLang="es-CO" sz="2000" dirty="0"/>
              <a:t>Logging</a:t>
            </a:r>
          </a:p>
          <a:p>
            <a:pPr lvl="1"/>
            <a:r>
              <a:rPr lang="en-US" altLang="es-CO" sz="2000" dirty="0" err="1"/>
              <a:t>Seguridad</a:t>
            </a:r>
            <a:endParaRPr lang="en-US" altLang="es-CO" sz="2000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2BEE2D0-A4A4-48EE-9FDB-C711970AE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836613"/>
            <a:ext cx="2393950" cy="6021387"/>
          </a:xfrm>
          <a:prstGeom prst="rect">
            <a:avLst/>
          </a:prstGeom>
          <a:solidFill>
            <a:srgbClr val="CCFFCC"/>
          </a:solidFill>
          <a:ln w="2857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flatTx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CO" sz="2400" b="1" dirty="0">
                <a:effectLst/>
                <a:latin typeface="Verdana" panose="020B0604030504040204" pitchFamily="34" charset="0"/>
              </a:rPr>
              <a:t>Código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10F68DC6-82C5-41DF-A38F-9C90429DB502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4043363"/>
            <a:ext cx="1422400" cy="1271587"/>
            <a:chOff x="1320" y="996"/>
            <a:chExt cx="448" cy="481"/>
          </a:xfrm>
        </p:grpSpPr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A90A5443-F480-4F1F-AECF-FF17FA419C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0" y="996"/>
              <a:ext cx="448" cy="481"/>
              <a:chOff x="1320" y="996"/>
              <a:chExt cx="448" cy="481"/>
            </a:xfrm>
          </p:grpSpPr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4B21CAC2-B66F-4B74-BBCC-1D4EF1D4A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996"/>
                <a:ext cx="445" cy="4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/>
              <a:lstStyle>
                <a:lvl1pPr marL="523875" indent="-523875"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10000"/>
                  </a:spcBef>
                  <a:buFont typeface="Wingdings" panose="05000000000000000000" pitchFamily="2" charset="2"/>
                  <a:buNone/>
                </a:pPr>
                <a:r>
                  <a:rPr lang="en-US" altLang="es-CO" sz="1600" dirty="0" err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Clase</a:t>
                </a:r>
                <a:r>
                  <a:rPr lang="en-US" altLang="es-CO" sz="16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 3</a:t>
                </a:r>
              </a:p>
            </p:txBody>
          </p:sp>
          <p:sp>
            <p:nvSpPr>
              <p:cNvPr id="14" name="Line 8">
                <a:extLst>
                  <a:ext uri="{FF2B5EF4-FFF2-40B4-BE49-F238E27FC236}">
                    <a16:creationId xmlns:a16="http://schemas.microsoft.com/office/drawing/2014/main" id="{43F321E6-90D4-429C-B8BF-DE14876116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0" y="1104"/>
                <a:ext cx="4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es-CO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AB9399-574B-4BA3-BBD5-85D912345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175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B1F241-679F-4BF6-9EEB-FF5391E6E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276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6E76F8-4E4E-46A7-861C-5569F8B47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377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3C3367B6-8886-4167-A658-5E7C5A6496E0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2665413"/>
            <a:ext cx="1422400" cy="1271587"/>
            <a:chOff x="1320" y="996"/>
            <a:chExt cx="448" cy="481"/>
          </a:xfrm>
        </p:grpSpPr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484E5378-E891-4434-BEB9-9B209DEE4F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0" y="996"/>
              <a:ext cx="448" cy="481"/>
              <a:chOff x="1320" y="996"/>
              <a:chExt cx="448" cy="481"/>
            </a:xfrm>
          </p:grpSpPr>
          <p:sp>
            <p:nvSpPr>
              <p:cNvPr id="20" name="Rectangle 14">
                <a:extLst>
                  <a:ext uri="{FF2B5EF4-FFF2-40B4-BE49-F238E27FC236}">
                    <a16:creationId xmlns:a16="http://schemas.microsoft.com/office/drawing/2014/main" id="{50A4F568-DEB8-4BF1-9B02-851D7E2DEF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996"/>
                <a:ext cx="445" cy="4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/>
              <a:lstStyle>
                <a:lvl1pPr marL="523875" indent="-523875"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10000"/>
                  </a:spcBef>
                  <a:buFont typeface="Wingdings" panose="05000000000000000000" pitchFamily="2" charset="2"/>
                  <a:buNone/>
                </a:pPr>
                <a:r>
                  <a:rPr lang="en-US" altLang="es-CO" sz="1600" dirty="0" err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Clase</a:t>
                </a:r>
                <a:r>
                  <a:rPr lang="en-US" altLang="es-CO" sz="16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 2</a:t>
                </a: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CB9526C3-0AD9-4A59-9CA8-9A2D7463A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0" y="1104"/>
                <a:ext cx="4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es-CO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87F146-B609-4122-8E13-948599D4F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175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929306-88F4-4FD3-BE72-6D2D69CB9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276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22732B-B2A0-479E-95FB-2A92274C6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377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</p:grpSp>
      <p:grpSp>
        <p:nvGrpSpPr>
          <p:cNvPr id="22" name="Group 19">
            <a:extLst>
              <a:ext uri="{FF2B5EF4-FFF2-40B4-BE49-F238E27FC236}">
                <a16:creationId xmlns:a16="http://schemas.microsoft.com/office/drawing/2014/main" id="{4FB97119-4FD3-491F-9F22-B39112DCFC5B}"/>
              </a:ext>
            </a:extLst>
          </p:cNvPr>
          <p:cNvGrpSpPr>
            <a:grpSpLocks/>
          </p:cNvGrpSpPr>
          <p:nvPr/>
        </p:nvGrpSpPr>
        <p:grpSpPr bwMode="auto">
          <a:xfrm>
            <a:off x="1243013" y="1289050"/>
            <a:ext cx="1422400" cy="1271588"/>
            <a:chOff x="1320" y="996"/>
            <a:chExt cx="448" cy="481"/>
          </a:xfrm>
        </p:grpSpPr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1A0887AB-3FA0-4024-BD58-648523F987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0" y="996"/>
              <a:ext cx="448" cy="481"/>
              <a:chOff x="1320" y="996"/>
              <a:chExt cx="448" cy="481"/>
            </a:xfrm>
          </p:grpSpPr>
          <p:sp>
            <p:nvSpPr>
              <p:cNvPr id="27" name="Rectangle 21">
                <a:extLst>
                  <a:ext uri="{FF2B5EF4-FFF2-40B4-BE49-F238E27FC236}">
                    <a16:creationId xmlns:a16="http://schemas.microsoft.com/office/drawing/2014/main" id="{125280EE-3A0A-4850-8B8E-D1FAB20F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996"/>
                <a:ext cx="445" cy="4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/>
              <a:lstStyle>
                <a:lvl1pPr marL="523875" indent="-523875"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10000"/>
                  </a:spcBef>
                  <a:buFont typeface="Wingdings" panose="05000000000000000000" pitchFamily="2" charset="2"/>
                  <a:buNone/>
                </a:pPr>
                <a:r>
                  <a:rPr lang="en-US" altLang="es-CO" sz="1600" dirty="0" err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Clase</a:t>
                </a:r>
                <a:r>
                  <a:rPr lang="en-US" altLang="es-CO" sz="16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 1</a:t>
                </a:r>
              </a:p>
            </p:txBody>
          </p:sp>
          <p:sp>
            <p:nvSpPr>
              <p:cNvPr id="28" name="Line 22">
                <a:extLst>
                  <a:ext uri="{FF2B5EF4-FFF2-40B4-BE49-F238E27FC236}">
                    <a16:creationId xmlns:a16="http://schemas.microsoft.com/office/drawing/2014/main" id="{F528A632-626F-4578-8A41-2E22E6D7EE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0" y="1104"/>
                <a:ext cx="4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es-CO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35FAFF-8C62-4CD7-9C4C-3ADA73588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175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908E02-0837-4169-BFA0-6EF550F4C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276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EEEBCE-F161-48ED-B3E9-51951088D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377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0B6204D4-0577-49AE-8309-A08981ADEAA2}"/>
              </a:ext>
            </a:extLst>
          </p:cNvPr>
          <p:cNvGrpSpPr>
            <a:grpSpLocks/>
          </p:cNvGrpSpPr>
          <p:nvPr/>
        </p:nvGrpSpPr>
        <p:grpSpPr bwMode="auto">
          <a:xfrm>
            <a:off x="1243013" y="5421313"/>
            <a:ext cx="1422400" cy="1271587"/>
            <a:chOff x="1320" y="996"/>
            <a:chExt cx="448" cy="481"/>
          </a:xfrm>
        </p:grpSpPr>
        <p:grpSp>
          <p:nvGrpSpPr>
            <p:cNvPr id="30" name="Group 27">
              <a:extLst>
                <a:ext uri="{FF2B5EF4-FFF2-40B4-BE49-F238E27FC236}">
                  <a16:creationId xmlns:a16="http://schemas.microsoft.com/office/drawing/2014/main" id="{13D8784D-1A00-4241-B2B1-7D08816A08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0" y="996"/>
              <a:ext cx="448" cy="481"/>
              <a:chOff x="1320" y="996"/>
              <a:chExt cx="448" cy="481"/>
            </a:xfrm>
          </p:grpSpPr>
          <p:sp>
            <p:nvSpPr>
              <p:cNvPr id="34" name="Rectangle 28">
                <a:extLst>
                  <a:ext uri="{FF2B5EF4-FFF2-40B4-BE49-F238E27FC236}">
                    <a16:creationId xmlns:a16="http://schemas.microsoft.com/office/drawing/2014/main" id="{9B5B59DC-889F-4C31-81D5-77858294C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996"/>
                <a:ext cx="445" cy="4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/>
              <a:lstStyle>
                <a:lvl1pPr marL="523875" indent="-523875"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10000"/>
                  </a:spcBef>
                  <a:buFont typeface="Wingdings" panose="05000000000000000000" pitchFamily="2" charset="2"/>
                  <a:buNone/>
                </a:pPr>
                <a:r>
                  <a:rPr lang="en-US" altLang="es-CO" sz="1600" dirty="0" err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Clase</a:t>
                </a:r>
                <a:r>
                  <a:rPr lang="en-US" altLang="es-CO" sz="16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 N</a:t>
                </a:r>
              </a:p>
            </p:txBody>
          </p:sp>
          <p:sp>
            <p:nvSpPr>
              <p:cNvPr id="35" name="Line 29">
                <a:extLst>
                  <a:ext uri="{FF2B5EF4-FFF2-40B4-BE49-F238E27FC236}">
                    <a16:creationId xmlns:a16="http://schemas.microsoft.com/office/drawing/2014/main" id="{79193E4B-1F16-452B-B56C-4E7F8775A0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0" y="1104"/>
                <a:ext cx="4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es-CO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2052EC-FB5F-456D-B5F7-9A8EDF088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175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DA8FA1-E72A-4C08-AEC0-539604162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276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714557-D2ED-4196-A303-0D88A11F7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377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</p:grpSp>
      <p:sp>
        <p:nvSpPr>
          <p:cNvPr id="38" name="Rectangle 41">
            <a:extLst>
              <a:ext uri="{FF2B5EF4-FFF2-40B4-BE49-F238E27FC236}">
                <a16:creationId xmlns:a16="http://schemas.microsoft.com/office/drawing/2014/main" id="{6AC3FA9D-B2D9-4B21-9456-70B6441BB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3" y="1724044"/>
            <a:ext cx="717550" cy="46038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A3EC54CF-5682-4D1F-B312-AC1D69ABC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3" y="1990725"/>
            <a:ext cx="717550" cy="4762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794D46-7D9B-4185-B768-83B6FCD9A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3371850"/>
            <a:ext cx="717550" cy="4762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4A124455-DAEE-4445-BB5E-52C56BBB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3638550"/>
            <a:ext cx="717550" cy="4762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id="{EA6422D0-BF9D-4E63-B263-ACCE4F637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4752975"/>
            <a:ext cx="717550" cy="4762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75940B66-491F-49DA-8EBC-54DFC0397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3" y="5840476"/>
            <a:ext cx="717550" cy="46038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56" name="Rectangle 47">
            <a:extLst>
              <a:ext uri="{FF2B5EF4-FFF2-40B4-BE49-F238E27FC236}">
                <a16:creationId xmlns:a16="http://schemas.microsoft.com/office/drawing/2014/main" id="{1D0E00DC-6703-4956-91BE-D9D5CDE32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3" y="6107113"/>
            <a:ext cx="717550" cy="4762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59" name="Rectangle 48">
            <a:extLst>
              <a:ext uri="{FF2B5EF4-FFF2-40B4-BE49-F238E27FC236}">
                <a16:creationId xmlns:a16="http://schemas.microsoft.com/office/drawing/2014/main" id="{D4D6535A-2424-4DEA-B601-15D845726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3" y="6373813"/>
            <a:ext cx="717550" cy="4762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61" name="Rectangle 58">
            <a:extLst>
              <a:ext uri="{FF2B5EF4-FFF2-40B4-BE49-F238E27FC236}">
                <a16:creationId xmlns:a16="http://schemas.microsoft.com/office/drawing/2014/main" id="{6F678490-AD08-44F1-8802-D07D01E1B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288" y="3308350"/>
            <a:ext cx="2333625" cy="7302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62" name="Line 67">
            <a:extLst>
              <a:ext uri="{FF2B5EF4-FFF2-40B4-BE49-F238E27FC236}">
                <a16:creationId xmlns:a16="http://schemas.microsoft.com/office/drawing/2014/main" id="{FA2A04D7-12F1-483B-B324-59C748D959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9175" y="1768475"/>
            <a:ext cx="3121025" cy="1552575"/>
          </a:xfrm>
          <a:prstGeom prst="line">
            <a:avLst/>
          </a:prstGeom>
          <a:noFill/>
          <a:ln w="57150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s-CO"/>
          </a:p>
        </p:txBody>
      </p:sp>
      <p:sp>
        <p:nvSpPr>
          <p:cNvPr id="63" name="Line 68">
            <a:extLst>
              <a:ext uri="{FF2B5EF4-FFF2-40B4-BE49-F238E27FC236}">
                <a16:creationId xmlns:a16="http://schemas.microsoft.com/office/drawing/2014/main" id="{BB7F8675-548B-4C72-AD34-9D46B4E5BFC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41562" y="2038349"/>
            <a:ext cx="3121025" cy="1295399"/>
          </a:xfrm>
          <a:prstGeom prst="line">
            <a:avLst/>
          </a:prstGeom>
          <a:noFill/>
          <a:ln w="57150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s-CO"/>
          </a:p>
        </p:txBody>
      </p:sp>
      <p:sp>
        <p:nvSpPr>
          <p:cNvPr id="64" name="Line 69">
            <a:extLst>
              <a:ext uri="{FF2B5EF4-FFF2-40B4-BE49-F238E27FC236}">
                <a16:creationId xmlns:a16="http://schemas.microsoft.com/office/drawing/2014/main" id="{53ED2AB1-7154-4D00-93FE-09D51C6B66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5675" y="3348038"/>
            <a:ext cx="3222625" cy="33337"/>
          </a:xfrm>
          <a:prstGeom prst="line">
            <a:avLst/>
          </a:prstGeom>
          <a:noFill/>
          <a:ln w="57150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s-CO"/>
          </a:p>
        </p:txBody>
      </p:sp>
      <p:sp>
        <p:nvSpPr>
          <p:cNvPr id="65" name="Line 70">
            <a:extLst>
              <a:ext uri="{FF2B5EF4-FFF2-40B4-BE49-F238E27FC236}">
                <a16:creationId xmlns:a16="http://schemas.microsoft.com/office/drawing/2014/main" id="{2EA004F5-65D3-4098-A1D3-2167C3CDAC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9175" y="3321050"/>
            <a:ext cx="3233738" cy="352425"/>
          </a:xfrm>
          <a:prstGeom prst="line">
            <a:avLst/>
          </a:prstGeom>
          <a:noFill/>
          <a:ln w="57150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s-CO"/>
          </a:p>
        </p:txBody>
      </p:sp>
      <p:sp>
        <p:nvSpPr>
          <p:cNvPr id="66" name="Line 71">
            <a:extLst>
              <a:ext uri="{FF2B5EF4-FFF2-40B4-BE49-F238E27FC236}">
                <a16:creationId xmlns:a16="http://schemas.microsoft.com/office/drawing/2014/main" id="{6EA0211C-89A3-45CC-9340-F0EE94D24E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5363" y="3321050"/>
            <a:ext cx="3186112" cy="1454150"/>
          </a:xfrm>
          <a:prstGeom prst="line">
            <a:avLst/>
          </a:prstGeom>
          <a:noFill/>
          <a:ln w="57150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s-CO"/>
          </a:p>
        </p:txBody>
      </p:sp>
      <p:sp>
        <p:nvSpPr>
          <p:cNvPr id="67" name="Line 72">
            <a:extLst>
              <a:ext uri="{FF2B5EF4-FFF2-40B4-BE49-F238E27FC236}">
                <a16:creationId xmlns:a16="http://schemas.microsoft.com/office/drawing/2014/main" id="{6A0031FB-AFB0-4CF8-999B-18F8D3B7CF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06638" y="3351213"/>
            <a:ext cx="3160712" cy="2478087"/>
          </a:xfrm>
          <a:prstGeom prst="line">
            <a:avLst/>
          </a:prstGeom>
          <a:noFill/>
          <a:ln w="57150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s-CO"/>
          </a:p>
        </p:txBody>
      </p:sp>
      <p:sp>
        <p:nvSpPr>
          <p:cNvPr id="68" name="Line 73">
            <a:extLst>
              <a:ext uri="{FF2B5EF4-FFF2-40B4-BE49-F238E27FC236}">
                <a16:creationId xmlns:a16="http://schemas.microsoft.com/office/drawing/2014/main" id="{774837B1-DAF5-4890-8CD1-9C43E43E3B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3330575"/>
            <a:ext cx="3148013" cy="2800350"/>
          </a:xfrm>
          <a:prstGeom prst="line">
            <a:avLst/>
          </a:prstGeom>
          <a:noFill/>
          <a:ln w="57150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s-CO"/>
          </a:p>
        </p:txBody>
      </p:sp>
      <p:sp>
        <p:nvSpPr>
          <p:cNvPr id="69" name="Line 74">
            <a:extLst>
              <a:ext uri="{FF2B5EF4-FFF2-40B4-BE49-F238E27FC236}">
                <a16:creationId xmlns:a16="http://schemas.microsoft.com/office/drawing/2014/main" id="{DFC6ADF7-D621-4593-A3BB-DDDD85BFDE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4250" y="3349625"/>
            <a:ext cx="3195638" cy="3057525"/>
          </a:xfrm>
          <a:prstGeom prst="line">
            <a:avLst/>
          </a:prstGeom>
          <a:noFill/>
          <a:ln w="57150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es-CO"/>
          </a:p>
        </p:txBody>
      </p:sp>
      <p:sp>
        <p:nvSpPr>
          <p:cNvPr id="70" name="Text Box 75">
            <a:extLst>
              <a:ext uri="{FF2B5EF4-FFF2-40B4-BE49-F238E27FC236}">
                <a16:creationId xmlns:a16="http://schemas.microsoft.com/office/drawing/2014/main" id="{F6783F15-D64A-42B6-AF09-06D91A81D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1213" y="1619250"/>
            <a:ext cx="1627187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66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523875" indent="-523875" eaLnBrk="0" hangingPunct="0">
              <a:spcBef>
                <a:spcPct val="0"/>
              </a:spcBef>
              <a:tabLst>
                <a:tab pos="10255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0"/>
              </a:spcBef>
              <a:tabLst>
                <a:tab pos="10255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tabLst>
                <a:tab pos="10255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tabLst>
                <a:tab pos="10255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tabLst>
                <a:tab pos="10255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0255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0255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0255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0255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es-CO" sz="3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Weaving</a:t>
            </a:r>
          </a:p>
        </p:txBody>
      </p:sp>
    </p:spTree>
    <p:extLst>
      <p:ext uri="{BB962C8B-B14F-4D97-AF65-F5344CB8AC3E}">
        <p14:creationId xmlns:p14="http://schemas.microsoft.com/office/powerpoint/2010/main" val="704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28C0-C754-470E-9881-98076B2A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s-CO" sz="44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Mixins</a:t>
            </a:r>
            <a:endParaRPr lang="es-CO" dirty="0">
              <a:effectLst/>
            </a:endParaRP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0AA0FE86-0348-4455-86E7-790FB0DC5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“A medio camino entre interfaces y herencia múltiple”</a:t>
            </a:r>
          </a:p>
        </p:txBody>
      </p:sp>
      <p:grpSp>
        <p:nvGrpSpPr>
          <p:cNvPr id="3" name="Group 19">
            <a:extLst>
              <a:ext uri="{FF2B5EF4-FFF2-40B4-BE49-F238E27FC236}">
                <a16:creationId xmlns:a16="http://schemas.microsoft.com/office/drawing/2014/main" id="{8105A759-6997-4F3A-9F5E-81CDF6916812}"/>
              </a:ext>
            </a:extLst>
          </p:cNvPr>
          <p:cNvGrpSpPr>
            <a:grpSpLocks/>
          </p:cNvGrpSpPr>
          <p:nvPr/>
        </p:nvGrpSpPr>
        <p:grpSpPr bwMode="auto">
          <a:xfrm>
            <a:off x="2339752" y="2636912"/>
            <a:ext cx="1422400" cy="1271588"/>
            <a:chOff x="1320" y="996"/>
            <a:chExt cx="448" cy="481"/>
          </a:xfrm>
        </p:grpSpPr>
        <p:grpSp>
          <p:nvGrpSpPr>
            <p:cNvPr id="4" name="Group 20">
              <a:extLst>
                <a:ext uri="{FF2B5EF4-FFF2-40B4-BE49-F238E27FC236}">
                  <a16:creationId xmlns:a16="http://schemas.microsoft.com/office/drawing/2014/main" id="{D0946E20-22E1-4A07-904F-4D9156E21A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0" y="996"/>
              <a:ext cx="448" cy="481"/>
              <a:chOff x="1320" y="996"/>
              <a:chExt cx="448" cy="481"/>
            </a:xfrm>
          </p:grpSpPr>
          <p:sp>
            <p:nvSpPr>
              <p:cNvPr id="8" name="Rectangle 21">
                <a:extLst>
                  <a:ext uri="{FF2B5EF4-FFF2-40B4-BE49-F238E27FC236}">
                    <a16:creationId xmlns:a16="http://schemas.microsoft.com/office/drawing/2014/main" id="{45ACEFBD-6D83-4266-8BC9-DCE04C128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996"/>
                <a:ext cx="445" cy="4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/>
              <a:lstStyle>
                <a:lvl1pPr marL="523875" indent="-523875"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10000"/>
                  </a:spcBef>
                  <a:buFont typeface="Wingdings" panose="05000000000000000000" pitchFamily="2" charset="2"/>
                  <a:buNone/>
                </a:pPr>
                <a:r>
                  <a:rPr lang="en-US" altLang="es-CO" sz="1600" dirty="0" err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Clase</a:t>
                </a:r>
                <a:endParaRPr lang="en-US" altLang="es-CO" sz="1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9" name="Line 22">
                <a:extLst>
                  <a:ext uri="{FF2B5EF4-FFF2-40B4-BE49-F238E27FC236}">
                    <a16:creationId xmlns:a16="http://schemas.microsoft.com/office/drawing/2014/main" id="{ED8AC760-D378-488F-B02E-135ED1B4A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0" y="1104"/>
                <a:ext cx="4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es-CO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FE5F40-7C6A-4F9C-B21C-636244195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175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45BA58-0885-4356-ACAC-179C0A6AE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276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4A2307-AC42-4F78-B7C1-63897205F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377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</p:grpSp>
      <p:grpSp>
        <p:nvGrpSpPr>
          <p:cNvPr id="10" name="Group 19">
            <a:extLst>
              <a:ext uri="{FF2B5EF4-FFF2-40B4-BE49-F238E27FC236}">
                <a16:creationId xmlns:a16="http://schemas.microsoft.com/office/drawing/2014/main" id="{AFFB7EC2-CC4F-4297-8BDF-B33495B626EA}"/>
              </a:ext>
            </a:extLst>
          </p:cNvPr>
          <p:cNvGrpSpPr>
            <a:grpSpLocks/>
          </p:cNvGrpSpPr>
          <p:nvPr/>
        </p:nvGrpSpPr>
        <p:grpSpPr bwMode="auto">
          <a:xfrm>
            <a:off x="5155977" y="2638398"/>
            <a:ext cx="1422400" cy="1271588"/>
            <a:chOff x="1320" y="996"/>
            <a:chExt cx="448" cy="481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398517B7-A092-4E4D-B8A1-A182629C0B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0" y="996"/>
              <a:ext cx="448" cy="481"/>
              <a:chOff x="1320" y="996"/>
              <a:chExt cx="448" cy="481"/>
            </a:xfrm>
          </p:grpSpPr>
          <p:sp>
            <p:nvSpPr>
              <p:cNvPr id="15" name="Rectangle 21">
                <a:extLst>
                  <a:ext uri="{FF2B5EF4-FFF2-40B4-BE49-F238E27FC236}">
                    <a16:creationId xmlns:a16="http://schemas.microsoft.com/office/drawing/2014/main" id="{F9CAA410-96EC-46B7-B3B3-2C13150D6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996"/>
                <a:ext cx="445" cy="4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/>
              <a:lstStyle>
                <a:lvl1pPr marL="523875" indent="-523875"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10000"/>
                  </a:spcBef>
                  <a:buFont typeface="Wingdings" panose="05000000000000000000" pitchFamily="2" charset="2"/>
                  <a:buNone/>
                </a:pPr>
                <a:r>
                  <a:rPr lang="en-US" altLang="es-CO" sz="1600" dirty="0" err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Mixin</a:t>
                </a:r>
                <a:endParaRPr lang="en-US" altLang="es-CO" sz="1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Line 22">
                <a:extLst>
                  <a:ext uri="{FF2B5EF4-FFF2-40B4-BE49-F238E27FC236}">
                    <a16:creationId xmlns:a16="http://schemas.microsoft.com/office/drawing/2014/main" id="{1876AB92-9B22-4AE7-99EB-E34FBD6E81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0" y="1104"/>
                <a:ext cx="4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es-CO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D2AA41-261C-40B4-B5C7-B9EF658CC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175"/>
              <a:ext cx="226" cy="32"/>
            </a:xfrm>
            <a:prstGeom prst="rect">
              <a:avLst/>
            </a:prstGeom>
            <a:solidFill>
              <a:srgbClr val="92D050"/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EB21CF-A9F6-41B3-B474-F998A46C6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276"/>
              <a:ext cx="226" cy="32"/>
            </a:xfrm>
            <a:prstGeom prst="rect">
              <a:avLst/>
            </a:prstGeom>
            <a:solidFill>
              <a:srgbClr val="92D050"/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F7DA7F-00D4-4345-A592-B1672165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377"/>
              <a:ext cx="226" cy="32"/>
            </a:xfrm>
            <a:prstGeom prst="rect">
              <a:avLst/>
            </a:prstGeom>
            <a:solidFill>
              <a:srgbClr val="92D050"/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D18612F5-3555-416E-80CA-7EDECB2AD606}"/>
              </a:ext>
            </a:extLst>
          </p:cNvPr>
          <p:cNvGrpSpPr>
            <a:grpSpLocks/>
          </p:cNvGrpSpPr>
          <p:nvPr/>
        </p:nvGrpSpPr>
        <p:grpSpPr bwMode="auto">
          <a:xfrm>
            <a:off x="3762152" y="4226196"/>
            <a:ext cx="1422400" cy="2449170"/>
            <a:chOff x="1320" y="996"/>
            <a:chExt cx="448" cy="818"/>
          </a:xfrm>
        </p:grpSpPr>
        <p:grpSp>
          <p:nvGrpSpPr>
            <p:cNvPr id="18" name="Group 20">
              <a:extLst>
                <a:ext uri="{FF2B5EF4-FFF2-40B4-BE49-F238E27FC236}">
                  <a16:creationId xmlns:a16="http://schemas.microsoft.com/office/drawing/2014/main" id="{7B95F450-A126-482A-BE6E-5FA05AF381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0" y="996"/>
              <a:ext cx="448" cy="818"/>
              <a:chOff x="1320" y="996"/>
              <a:chExt cx="448" cy="81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477614A-8C73-4311-898F-3DCF89DD0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996"/>
                <a:ext cx="445" cy="818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/>
              <a:lstStyle>
                <a:lvl1pPr marL="523875" indent="-523875"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eaLnBrk="0" hangingPunct="0">
                  <a:spcBef>
                    <a:spcPct val="0"/>
                  </a:spcBef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025525" algn="l"/>
                  </a:tabLs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10000"/>
                  </a:spcBef>
                  <a:buFont typeface="Wingdings" panose="05000000000000000000" pitchFamily="2" charset="2"/>
                  <a:buNone/>
                </a:pPr>
                <a:r>
                  <a:rPr lang="en-US" altLang="es-CO" sz="16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Nueva </a:t>
                </a:r>
                <a:r>
                  <a:rPr lang="en-US" altLang="es-CO" sz="1600" dirty="0" err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</a:rPr>
                  <a:t>Clase</a:t>
                </a:r>
                <a:endParaRPr lang="en-US" altLang="es-CO" sz="1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Line 22">
                <a:extLst>
                  <a:ext uri="{FF2B5EF4-FFF2-40B4-BE49-F238E27FC236}">
                    <a16:creationId xmlns:a16="http://schemas.microsoft.com/office/drawing/2014/main" id="{5BFA6029-83F2-43BC-B8F6-469350A3F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0" y="1104"/>
                <a:ext cx="4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endParaRPr lang="es-CO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628765-DAFE-46DB-BE36-3363CFFFB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175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07257C-D3EA-4002-9B57-5B03287EB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276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E6D447-7BC3-4310-939B-E87FFF3EB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1377"/>
              <a:ext cx="226" cy="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s-CO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DB712BF-9089-4D57-9A47-07F008AE7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327" y="5704922"/>
            <a:ext cx="717550" cy="84596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8CC3A1-518E-4087-A00C-1CF5820EB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327" y="5971929"/>
            <a:ext cx="717550" cy="84596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662F42-A5BE-4586-9098-EAE408988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327" y="6238936"/>
            <a:ext cx="717550" cy="84596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es-C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BB9F32-AC27-4BB5-83B1-E2E73BB1C8F2}"/>
              </a:ext>
            </a:extLst>
          </p:cNvPr>
          <p:cNvSpPr/>
          <p:nvPr/>
        </p:nvSpPr>
        <p:spPr>
          <a:xfrm>
            <a:off x="4308946" y="3103538"/>
            <a:ext cx="338336" cy="3383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200" dirty="0"/>
              <a:t>+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C8F4C8-E20F-4ABE-967C-AD76D265B874}"/>
              </a:ext>
            </a:extLst>
          </p:cNvPr>
          <p:cNvCxnSpPr>
            <a:stCxn id="8" idx="3"/>
            <a:endCxn id="28" idx="2"/>
          </p:cNvCxnSpPr>
          <p:nvPr/>
        </p:nvCxnSpPr>
        <p:spPr>
          <a:xfrm>
            <a:off x="3762152" y="3272706"/>
            <a:ext cx="546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3D7D5A-BF29-4ADD-AD58-CFE954713F40}"/>
              </a:ext>
            </a:extLst>
          </p:cNvPr>
          <p:cNvCxnSpPr>
            <a:stCxn id="15" idx="1"/>
            <a:endCxn id="28" idx="6"/>
          </p:cNvCxnSpPr>
          <p:nvPr/>
        </p:nvCxnSpPr>
        <p:spPr>
          <a:xfrm flipH="1" flipV="1">
            <a:off x="4647282" y="3272706"/>
            <a:ext cx="518220" cy="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39872F-D374-480C-8B95-66154273C80C}"/>
              </a:ext>
            </a:extLst>
          </p:cNvPr>
          <p:cNvCxnSpPr>
            <a:stCxn id="28" idx="4"/>
            <a:endCxn id="22" idx="0"/>
          </p:cNvCxnSpPr>
          <p:nvPr/>
        </p:nvCxnSpPr>
        <p:spPr>
          <a:xfrm>
            <a:off x="4478114" y="3441874"/>
            <a:ext cx="1" cy="78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55E2A5-57FC-4615-84D8-304104E08CB0}"/>
              </a:ext>
            </a:extLst>
          </p:cNvPr>
          <p:cNvCxnSpPr>
            <a:stCxn id="22" idx="3"/>
            <a:endCxn id="37" idx="1"/>
          </p:cNvCxnSpPr>
          <p:nvPr/>
        </p:nvCxnSpPr>
        <p:spPr>
          <a:xfrm flipV="1">
            <a:off x="5184552" y="5107494"/>
            <a:ext cx="762471" cy="34328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7AC0BCEA-3C5D-4FB2-BF59-CA2905749C18}"/>
              </a:ext>
            </a:extLst>
          </p:cNvPr>
          <p:cNvSpPr/>
          <p:nvPr/>
        </p:nvSpPr>
        <p:spPr>
          <a:xfrm>
            <a:off x="5947023" y="4656882"/>
            <a:ext cx="1496541" cy="90122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O una nueva instancia</a:t>
            </a:r>
          </a:p>
        </p:txBody>
      </p:sp>
    </p:spTree>
    <p:extLst>
      <p:ext uri="{BB962C8B-B14F-4D97-AF65-F5344CB8AC3E}">
        <p14:creationId xmlns:p14="http://schemas.microsoft.com/office/powerpoint/2010/main" val="152632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4" name="3 Imagen" descr="P10408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1142999" y="-1143000"/>
            <a:ext cx="6858000" cy="91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3074" name="Picture 2" descr="E:\Downloads\P10408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47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1628800"/>
            <a:ext cx="7772400" cy="2691730"/>
          </a:xfrm>
        </p:spPr>
        <p:txBody>
          <a:bodyPr>
            <a:normAutofit/>
          </a:bodyPr>
          <a:lstStyle/>
          <a:p>
            <a:r>
              <a:rPr lang="es-ES_tradnl" dirty="0"/>
              <a:t>En el pasado, programar computadores era una tarea </a:t>
            </a:r>
            <a:r>
              <a:rPr lang="es-ES_tradnl" sz="6700" b="1" dirty="0"/>
              <a:t>difícil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357233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Una línea de código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es-ES_tradnl" dirty="0"/>
              <a:t>Z(1) = Y + W(1)</a:t>
            </a:r>
          </a:p>
        </p:txBody>
      </p:sp>
      <p:pic>
        <p:nvPicPr>
          <p:cNvPr id="4098" name="Picture 2" descr="E:\Downloads\FortranCardPROJ039.ag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6" y="2132856"/>
            <a:ext cx="9162256" cy="43937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960" y="6490371"/>
            <a:ext cx="670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Fuente: </a:t>
            </a:r>
            <a:r>
              <a:rPr lang="es-ES_tradnl" dirty="0">
                <a:hlinkClick r:id="rId3"/>
              </a:rPr>
              <a:t>http://en.wikipedia.org/wiki/File:FortranCardPROJ039.agr.jpg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284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Lenguaje de Máquina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Cálculo del máximo común divisor en un procesador MIPS R4000 (1991) [1]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" y="2996952"/>
            <a:ext cx="9095899" cy="15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40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Lenguaje </a:t>
            </a:r>
            <a:r>
              <a:rPr lang="es-ES_tradnl" dirty="0" err="1"/>
              <a:t>Assembly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El mismo programa en </a:t>
            </a:r>
            <a:r>
              <a:rPr lang="es-ES_tradnl" dirty="0" err="1"/>
              <a:t>assembly</a:t>
            </a:r>
            <a:r>
              <a:rPr lang="es-ES_tradnl" dirty="0"/>
              <a:t> [1]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0" y="2328416"/>
            <a:ext cx="815504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7176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C0195405D2704C9BDF80F5C9348473" ma:contentTypeVersion="0" ma:contentTypeDescription="Create a new document." ma:contentTypeScope="" ma:versionID="10889e66e4cd2decd8c6e7599883d41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4f15b030d40ffca33e4aeb8eb001f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5EFC63-788A-4FCC-A0AB-D302BEF8F167}"/>
</file>

<file path=customXml/itemProps2.xml><?xml version="1.0" encoding="utf-8"?>
<ds:datastoreItem xmlns:ds="http://schemas.openxmlformats.org/officeDocument/2006/customXml" ds:itemID="{83F82824-B49F-4A4A-8C8B-6EA62C00AA06}"/>
</file>

<file path=customXml/itemProps3.xml><?xml version="1.0" encoding="utf-8"?>
<ds:datastoreItem xmlns:ds="http://schemas.openxmlformats.org/officeDocument/2006/customXml" ds:itemID="{7BD625C9-96E3-4C61-B3F6-62F4C861CB04}"/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937</Words>
  <Application>Microsoft Office PowerPoint</Application>
  <PresentationFormat>On-screen Show (4:3)</PresentationFormat>
  <Paragraphs>201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Consolas</vt:lpstr>
      <vt:lpstr>Courier New</vt:lpstr>
      <vt:lpstr>Verdana</vt:lpstr>
      <vt:lpstr>Wingdings</vt:lpstr>
      <vt:lpstr>Tema de Office</vt:lpstr>
      <vt:lpstr>Teoría de la Computación: Conceptos Básicos</vt:lpstr>
      <vt:lpstr>PowerPoint Presentation</vt:lpstr>
      <vt:lpstr>PowerPoint Presentation</vt:lpstr>
      <vt:lpstr>PowerPoint Presentation</vt:lpstr>
      <vt:lpstr>PowerPoint Presentation</vt:lpstr>
      <vt:lpstr>En el pasado, programar computadores era una tarea difícil</vt:lpstr>
      <vt:lpstr>Una línea de código</vt:lpstr>
      <vt:lpstr>Lenguaje de Máquina</vt:lpstr>
      <vt:lpstr>Lenguaje Assembly</vt:lpstr>
      <vt:lpstr>PowerPoint Presentation</vt:lpstr>
      <vt:lpstr>Lenguajes de Alto Nivel - Características</vt:lpstr>
      <vt:lpstr>PowerPoint Presentation</vt:lpstr>
      <vt:lpstr>PowerPoint Presentation</vt:lpstr>
      <vt:lpstr>¿Qué es Abstracción?</vt:lpstr>
      <vt:lpstr>PowerPoint Presentation</vt:lpstr>
      <vt:lpstr>¿Qué es un Modelo?</vt:lpstr>
      <vt:lpstr>Model</vt:lpstr>
      <vt:lpstr>PowerPoint Presentation</vt:lpstr>
      <vt:lpstr>PowerPoint Presentation</vt:lpstr>
      <vt:lpstr>PowerPoint Presentation</vt:lpstr>
      <vt:lpstr>Características de los Modelos</vt:lpstr>
      <vt:lpstr>PowerPoint Presentation</vt:lpstr>
      <vt:lpstr>¿Para qué estudiar Teoría de la Computación?</vt:lpstr>
      <vt:lpstr>Conocer el funcionamiento interno de los lenguajes de programación</vt:lpstr>
      <vt:lpstr>Facilitar el aprendizaje de nuevos lenguajes de programación</vt:lpstr>
      <vt:lpstr>Escoger el mejor lenguaje para resolver un problema</vt:lpstr>
      <vt:lpstr>Modelos útiles para resolver problemas complejos</vt:lpstr>
      <vt:lpstr>Paradigmas de programación</vt:lpstr>
      <vt:lpstr>Programación imperativa</vt:lpstr>
      <vt:lpstr>Programación orientada a objetos</vt:lpstr>
      <vt:lpstr>Programación funcional [5]</vt:lpstr>
      <vt:lpstr>Programación lógica [1]</vt:lpstr>
      <vt:lpstr>Programación concurrente y paralela [1]</vt:lpstr>
      <vt:lpstr>Dataflow programming </vt:lpstr>
      <vt:lpstr>Programación reactiva /  basada en eventos </vt:lpstr>
      <vt:lpstr>Programación orientada a aspectos </vt:lpstr>
      <vt:lpstr>Mixins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Lenguajes de Programación: Conceptos Básicos</dc:title>
  <dc:creator>Entropy2</dc:creator>
  <cp:lastModifiedBy>Jaime Pavlich-Mariscal</cp:lastModifiedBy>
  <cp:revision>107</cp:revision>
  <dcterms:created xsi:type="dcterms:W3CDTF">2012-07-16T16:36:05Z</dcterms:created>
  <dcterms:modified xsi:type="dcterms:W3CDTF">2021-07-09T20:48:49Z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0x010100F4C0195405D2704C9BDF80F5C9348473</vt:lpwstr>
  </property>
</Properties>
</file>